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367" r:id="rId3"/>
    <p:sldId id="310" r:id="rId4"/>
    <p:sldId id="311" r:id="rId5"/>
    <p:sldId id="335" r:id="rId6"/>
    <p:sldId id="355" r:id="rId7"/>
    <p:sldId id="356" r:id="rId8"/>
    <p:sldId id="357" r:id="rId9"/>
    <p:sldId id="358" r:id="rId10"/>
    <p:sldId id="359" r:id="rId11"/>
    <p:sldId id="323" r:id="rId12"/>
    <p:sldId id="324" r:id="rId13"/>
    <p:sldId id="331" r:id="rId14"/>
    <p:sldId id="332" r:id="rId15"/>
    <p:sldId id="333" r:id="rId16"/>
    <p:sldId id="334" r:id="rId17"/>
    <p:sldId id="336" r:id="rId18"/>
    <p:sldId id="363" r:id="rId19"/>
    <p:sldId id="364" r:id="rId20"/>
    <p:sldId id="337" r:id="rId21"/>
    <p:sldId id="317" r:id="rId22"/>
    <p:sldId id="339" r:id="rId23"/>
    <p:sldId id="338" r:id="rId24"/>
    <p:sldId id="274" r:id="rId25"/>
    <p:sldId id="303" r:id="rId26"/>
    <p:sldId id="276" r:id="rId27"/>
    <p:sldId id="340" r:id="rId28"/>
    <p:sldId id="277" r:id="rId29"/>
    <p:sldId id="361" r:id="rId30"/>
    <p:sldId id="279" r:id="rId31"/>
    <p:sldId id="343" r:id="rId32"/>
    <p:sldId id="350" r:id="rId33"/>
    <p:sldId id="352" r:id="rId34"/>
    <p:sldId id="368" r:id="rId35"/>
    <p:sldId id="365" r:id="rId3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9B434-8FB3-4B40-954C-F9B9A6866333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B72546D-7175-49D6-AC24-D23A9BE5504D}">
      <dgm:prSet phldrT="[Text]"/>
      <dgm:spPr/>
      <dgm:t>
        <a:bodyPr/>
        <a:lstStyle/>
        <a:p>
          <a:r>
            <a:rPr lang="de-DE" dirty="0"/>
            <a:t>Prägung des Geschmacks</a:t>
          </a:r>
        </a:p>
      </dgm:t>
    </dgm:pt>
    <dgm:pt modelId="{EAB294CB-7FC9-40F2-A47C-1F30D1DB1936}" type="parTrans" cxnId="{4D6A7E9E-FC32-4AF8-AB83-73816D702078}">
      <dgm:prSet/>
      <dgm:spPr/>
      <dgm:t>
        <a:bodyPr/>
        <a:lstStyle/>
        <a:p>
          <a:endParaRPr lang="de-DE"/>
        </a:p>
      </dgm:t>
    </dgm:pt>
    <dgm:pt modelId="{A2285407-1504-4A6F-A59F-59A579F46154}" type="sibTrans" cxnId="{4D6A7E9E-FC32-4AF8-AB83-73816D702078}">
      <dgm:prSet/>
      <dgm:spPr/>
      <dgm:t>
        <a:bodyPr/>
        <a:lstStyle/>
        <a:p>
          <a:endParaRPr lang="de-DE"/>
        </a:p>
      </dgm:t>
    </dgm:pt>
    <dgm:pt modelId="{3E12205B-B2E3-4CDB-AF91-1D39197649BB}">
      <dgm:prSet phldrT="[Text]"/>
      <dgm:spPr/>
      <dgm:t>
        <a:bodyPr/>
        <a:lstStyle/>
        <a:p>
          <a:r>
            <a:rPr lang="de-DE" dirty="0">
              <a:solidFill>
                <a:srgbClr val="FF0000"/>
              </a:solidFill>
            </a:rPr>
            <a:t>Prägung im Mutterleib und während Stillzeit</a:t>
          </a:r>
        </a:p>
      </dgm:t>
    </dgm:pt>
    <dgm:pt modelId="{A59DD8A1-080C-4363-9029-A1529FB216E5}" type="parTrans" cxnId="{6CE1B98F-D5B5-4293-90E2-0D054052A5D6}">
      <dgm:prSet/>
      <dgm:spPr/>
      <dgm:t>
        <a:bodyPr/>
        <a:lstStyle/>
        <a:p>
          <a:endParaRPr lang="de-DE"/>
        </a:p>
      </dgm:t>
    </dgm:pt>
    <dgm:pt modelId="{DAE71F96-332D-4B6F-BC9D-F2380CEFA389}" type="sibTrans" cxnId="{6CE1B98F-D5B5-4293-90E2-0D054052A5D6}">
      <dgm:prSet/>
      <dgm:spPr/>
      <dgm:t>
        <a:bodyPr/>
        <a:lstStyle/>
        <a:p>
          <a:endParaRPr lang="de-DE"/>
        </a:p>
      </dgm:t>
    </dgm:pt>
    <dgm:pt modelId="{35CCB3C8-79EA-4D5F-B621-EE1B7C7CD28F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de-DE" dirty="0"/>
            <a:t>Prägung in </a:t>
          </a:r>
          <a:r>
            <a:rPr lang="de-DE" dirty="0" smtClean="0"/>
            <a:t>früher </a:t>
          </a:r>
          <a:r>
            <a:rPr lang="de-DE" dirty="0"/>
            <a:t>Kindheit (Beikosteinführung)</a:t>
          </a:r>
        </a:p>
      </dgm:t>
    </dgm:pt>
    <dgm:pt modelId="{60E89DEF-C328-48F0-87ED-594FC9E77BA1}" type="parTrans" cxnId="{0EAF21F3-BDE7-4263-A0BB-8A0B8C4D78B6}">
      <dgm:prSet/>
      <dgm:spPr/>
      <dgm:t>
        <a:bodyPr/>
        <a:lstStyle/>
        <a:p>
          <a:endParaRPr lang="de-DE"/>
        </a:p>
      </dgm:t>
    </dgm:pt>
    <dgm:pt modelId="{D1584498-2150-40A9-B1DF-6B385A5C61F4}" type="sibTrans" cxnId="{0EAF21F3-BDE7-4263-A0BB-8A0B8C4D78B6}">
      <dgm:prSet/>
      <dgm:spPr/>
      <dgm:t>
        <a:bodyPr/>
        <a:lstStyle/>
        <a:p>
          <a:endParaRPr lang="de-DE"/>
        </a:p>
      </dgm:t>
    </dgm:pt>
    <dgm:pt modelId="{2B8EC62D-CAF6-4D95-B9E5-DE4787B1EF9D}">
      <dgm:prSet phldrT="[Text]"/>
      <dgm:spPr/>
      <dgm:t>
        <a:bodyPr/>
        <a:lstStyle/>
        <a:p>
          <a:r>
            <a:rPr lang="de-DE" dirty="0"/>
            <a:t>Prägung des Stoffwechsels</a:t>
          </a:r>
        </a:p>
      </dgm:t>
    </dgm:pt>
    <dgm:pt modelId="{39A8F6DA-2BAA-4CFB-8903-9F7F9131A86B}" type="parTrans" cxnId="{E0DF9DF8-D858-4765-87B4-982AA619A14A}">
      <dgm:prSet/>
      <dgm:spPr/>
      <dgm:t>
        <a:bodyPr/>
        <a:lstStyle/>
        <a:p>
          <a:endParaRPr lang="de-DE"/>
        </a:p>
      </dgm:t>
    </dgm:pt>
    <dgm:pt modelId="{535E4CFD-2372-4E38-89FF-9B457444381A}" type="sibTrans" cxnId="{E0DF9DF8-D858-4765-87B4-982AA619A14A}">
      <dgm:prSet/>
      <dgm:spPr/>
      <dgm:t>
        <a:bodyPr/>
        <a:lstStyle/>
        <a:p>
          <a:endParaRPr lang="de-DE"/>
        </a:p>
      </dgm:t>
    </dgm:pt>
    <dgm:pt modelId="{867C47ED-53D1-4A2D-BF30-6635BB42F293}">
      <dgm:prSet phldrT="[Text]"/>
      <dgm:spPr/>
      <dgm:t>
        <a:bodyPr/>
        <a:lstStyle/>
        <a:p>
          <a:r>
            <a:rPr lang="de-DE" dirty="0"/>
            <a:t>Fetale Programmierung</a:t>
          </a:r>
        </a:p>
      </dgm:t>
    </dgm:pt>
    <dgm:pt modelId="{CAE37385-976A-4E6B-846B-36986D99F1A2}" type="parTrans" cxnId="{8C2579F7-8BFC-49F3-8CC3-6035EF658AE5}">
      <dgm:prSet/>
      <dgm:spPr/>
      <dgm:t>
        <a:bodyPr/>
        <a:lstStyle/>
        <a:p>
          <a:endParaRPr lang="de-DE"/>
        </a:p>
      </dgm:t>
    </dgm:pt>
    <dgm:pt modelId="{4763F320-5328-4CC6-B834-6B38CAD30E9C}" type="sibTrans" cxnId="{8C2579F7-8BFC-49F3-8CC3-6035EF658AE5}">
      <dgm:prSet/>
      <dgm:spPr/>
      <dgm:t>
        <a:bodyPr/>
        <a:lstStyle/>
        <a:p>
          <a:endParaRPr lang="de-DE"/>
        </a:p>
      </dgm:t>
    </dgm:pt>
    <dgm:pt modelId="{74EC77EF-56CF-4609-8C7D-3D719F1D4650}" type="pres">
      <dgm:prSet presAssocID="{27E9B434-8FB3-4B40-954C-F9B9A68663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52558C1-1687-4331-B7A4-202AAC14F61D}" type="pres">
      <dgm:prSet presAssocID="{6B72546D-7175-49D6-AC24-D23A9BE5504D}" presName="horFlow" presStyleCnt="0"/>
      <dgm:spPr/>
    </dgm:pt>
    <dgm:pt modelId="{D006C473-E2F4-4A3B-B3E4-D3599FC741D3}" type="pres">
      <dgm:prSet presAssocID="{6B72546D-7175-49D6-AC24-D23A9BE5504D}" presName="bigChev" presStyleLbl="node1" presStyleIdx="0" presStyleCnt="2"/>
      <dgm:spPr/>
      <dgm:t>
        <a:bodyPr/>
        <a:lstStyle/>
        <a:p>
          <a:endParaRPr lang="de-DE"/>
        </a:p>
      </dgm:t>
    </dgm:pt>
    <dgm:pt modelId="{932113F6-7347-4A09-B8BD-5ECA84581221}" type="pres">
      <dgm:prSet presAssocID="{A59DD8A1-080C-4363-9029-A1529FB216E5}" presName="parTrans" presStyleCnt="0"/>
      <dgm:spPr/>
    </dgm:pt>
    <dgm:pt modelId="{B97F64BD-79A2-43C0-9D7A-5D445AA5AF06}" type="pres">
      <dgm:prSet presAssocID="{3E12205B-B2E3-4CDB-AF91-1D39197649BB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F3EC69-8584-4012-99B7-3520E365BCF3}" type="pres">
      <dgm:prSet presAssocID="{DAE71F96-332D-4B6F-BC9D-F2380CEFA389}" presName="sibTrans" presStyleCnt="0"/>
      <dgm:spPr/>
    </dgm:pt>
    <dgm:pt modelId="{AFAA2314-CA04-488B-9C7C-50C0A4E47EA3}" type="pres">
      <dgm:prSet presAssocID="{35CCB3C8-79EA-4D5F-B621-EE1B7C7CD28F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250305-6CBA-492A-A016-4ECE7BCEA613}" type="pres">
      <dgm:prSet presAssocID="{6B72546D-7175-49D6-AC24-D23A9BE5504D}" presName="vSp" presStyleCnt="0"/>
      <dgm:spPr/>
    </dgm:pt>
    <dgm:pt modelId="{1642F360-4BC9-494D-9DA7-3596114B021B}" type="pres">
      <dgm:prSet presAssocID="{2B8EC62D-CAF6-4D95-B9E5-DE4787B1EF9D}" presName="horFlow" presStyleCnt="0"/>
      <dgm:spPr/>
    </dgm:pt>
    <dgm:pt modelId="{CA23874D-132E-47CA-9771-8BDC122B7930}" type="pres">
      <dgm:prSet presAssocID="{2B8EC62D-CAF6-4D95-B9E5-DE4787B1EF9D}" presName="bigChev" presStyleLbl="node1" presStyleIdx="1" presStyleCnt="2"/>
      <dgm:spPr/>
      <dgm:t>
        <a:bodyPr/>
        <a:lstStyle/>
        <a:p>
          <a:endParaRPr lang="de-DE"/>
        </a:p>
      </dgm:t>
    </dgm:pt>
    <dgm:pt modelId="{05CDBC2B-72AD-4342-8020-85CDCCA8530F}" type="pres">
      <dgm:prSet presAssocID="{CAE37385-976A-4E6B-846B-36986D99F1A2}" presName="parTrans" presStyleCnt="0"/>
      <dgm:spPr/>
    </dgm:pt>
    <dgm:pt modelId="{875431A9-591B-43B4-AAD3-EE73E8217114}" type="pres">
      <dgm:prSet presAssocID="{867C47ED-53D1-4A2D-BF30-6635BB42F293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E31716-D3D1-4970-A8DB-3333665C9169}" type="presOf" srcId="{35CCB3C8-79EA-4D5F-B621-EE1B7C7CD28F}" destId="{AFAA2314-CA04-488B-9C7C-50C0A4E47EA3}" srcOrd="0" destOrd="0" presId="urn:microsoft.com/office/officeart/2005/8/layout/lProcess3"/>
    <dgm:cxn modelId="{C7B0DF8F-F550-4992-84A9-C664A919EA21}" type="presOf" srcId="{3E12205B-B2E3-4CDB-AF91-1D39197649BB}" destId="{B97F64BD-79A2-43C0-9D7A-5D445AA5AF06}" srcOrd="0" destOrd="0" presId="urn:microsoft.com/office/officeart/2005/8/layout/lProcess3"/>
    <dgm:cxn modelId="{4D6A7E9E-FC32-4AF8-AB83-73816D702078}" srcId="{27E9B434-8FB3-4B40-954C-F9B9A6866333}" destId="{6B72546D-7175-49D6-AC24-D23A9BE5504D}" srcOrd="0" destOrd="0" parTransId="{EAB294CB-7FC9-40F2-A47C-1F30D1DB1936}" sibTransId="{A2285407-1504-4A6F-A59F-59A579F46154}"/>
    <dgm:cxn modelId="{8C2579F7-8BFC-49F3-8CC3-6035EF658AE5}" srcId="{2B8EC62D-CAF6-4D95-B9E5-DE4787B1EF9D}" destId="{867C47ED-53D1-4A2D-BF30-6635BB42F293}" srcOrd="0" destOrd="0" parTransId="{CAE37385-976A-4E6B-846B-36986D99F1A2}" sibTransId="{4763F320-5328-4CC6-B834-6B38CAD30E9C}"/>
    <dgm:cxn modelId="{E0DF9DF8-D858-4765-87B4-982AA619A14A}" srcId="{27E9B434-8FB3-4B40-954C-F9B9A6866333}" destId="{2B8EC62D-CAF6-4D95-B9E5-DE4787B1EF9D}" srcOrd="1" destOrd="0" parTransId="{39A8F6DA-2BAA-4CFB-8903-9F7F9131A86B}" sibTransId="{535E4CFD-2372-4E38-89FF-9B457444381A}"/>
    <dgm:cxn modelId="{903CBC96-1B0E-422E-8AD8-A2EE4AA64CD9}" type="presOf" srcId="{867C47ED-53D1-4A2D-BF30-6635BB42F293}" destId="{875431A9-591B-43B4-AAD3-EE73E8217114}" srcOrd="0" destOrd="0" presId="urn:microsoft.com/office/officeart/2005/8/layout/lProcess3"/>
    <dgm:cxn modelId="{6CE1B98F-D5B5-4293-90E2-0D054052A5D6}" srcId="{6B72546D-7175-49D6-AC24-D23A9BE5504D}" destId="{3E12205B-B2E3-4CDB-AF91-1D39197649BB}" srcOrd="0" destOrd="0" parTransId="{A59DD8A1-080C-4363-9029-A1529FB216E5}" sibTransId="{DAE71F96-332D-4B6F-BC9D-F2380CEFA389}"/>
    <dgm:cxn modelId="{FDA966CA-066C-41A4-870D-29EF76AC7739}" type="presOf" srcId="{27E9B434-8FB3-4B40-954C-F9B9A6866333}" destId="{74EC77EF-56CF-4609-8C7D-3D719F1D4650}" srcOrd="0" destOrd="0" presId="urn:microsoft.com/office/officeart/2005/8/layout/lProcess3"/>
    <dgm:cxn modelId="{FDAB36E5-421C-48BB-A1B9-6C46D4C1A36D}" type="presOf" srcId="{6B72546D-7175-49D6-AC24-D23A9BE5504D}" destId="{D006C473-E2F4-4A3B-B3E4-D3599FC741D3}" srcOrd="0" destOrd="0" presId="urn:microsoft.com/office/officeart/2005/8/layout/lProcess3"/>
    <dgm:cxn modelId="{0EAF21F3-BDE7-4263-A0BB-8A0B8C4D78B6}" srcId="{6B72546D-7175-49D6-AC24-D23A9BE5504D}" destId="{35CCB3C8-79EA-4D5F-B621-EE1B7C7CD28F}" srcOrd="1" destOrd="0" parTransId="{60E89DEF-C328-48F0-87ED-594FC9E77BA1}" sibTransId="{D1584498-2150-40A9-B1DF-6B385A5C61F4}"/>
    <dgm:cxn modelId="{F0B15FBD-2B91-4743-BBA4-F3E2ADD03DB7}" type="presOf" srcId="{2B8EC62D-CAF6-4D95-B9E5-DE4787B1EF9D}" destId="{CA23874D-132E-47CA-9771-8BDC122B7930}" srcOrd="0" destOrd="0" presId="urn:microsoft.com/office/officeart/2005/8/layout/lProcess3"/>
    <dgm:cxn modelId="{97679511-F094-466F-9E21-A554F8F57700}" type="presParOf" srcId="{74EC77EF-56CF-4609-8C7D-3D719F1D4650}" destId="{852558C1-1687-4331-B7A4-202AAC14F61D}" srcOrd="0" destOrd="0" presId="urn:microsoft.com/office/officeart/2005/8/layout/lProcess3"/>
    <dgm:cxn modelId="{4B69FC0B-399F-476E-8528-B8DE10CBAB8F}" type="presParOf" srcId="{852558C1-1687-4331-B7A4-202AAC14F61D}" destId="{D006C473-E2F4-4A3B-B3E4-D3599FC741D3}" srcOrd="0" destOrd="0" presId="urn:microsoft.com/office/officeart/2005/8/layout/lProcess3"/>
    <dgm:cxn modelId="{BCE330CD-4771-484D-97DF-FE8CDFA80F28}" type="presParOf" srcId="{852558C1-1687-4331-B7A4-202AAC14F61D}" destId="{932113F6-7347-4A09-B8BD-5ECA84581221}" srcOrd="1" destOrd="0" presId="urn:microsoft.com/office/officeart/2005/8/layout/lProcess3"/>
    <dgm:cxn modelId="{6CC99328-0603-4BF4-B44A-E38FA0E34064}" type="presParOf" srcId="{852558C1-1687-4331-B7A4-202AAC14F61D}" destId="{B97F64BD-79A2-43C0-9D7A-5D445AA5AF06}" srcOrd="2" destOrd="0" presId="urn:microsoft.com/office/officeart/2005/8/layout/lProcess3"/>
    <dgm:cxn modelId="{DB975557-128A-45DB-A0EC-35E2497240BB}" type="presParOf" srcId="{852558C1-1687-4331-B7A4-202AAC14F61D}" destId="{D8F3EC69-8584-4012-99B7-3520E365BCF3}" srcOrd="3" destOrd="0" presId="urn:microsoft.com/office/officeart/2005/8/layout/lProcess3"/>
    <dgm:cxn modelId="{94D13BE4-EBE8-4948-99FE-C9BFB6F93C29}" type="presParOf" srcId="{852558C1-1687-4331-B7A4-202AAC14F61D}" destId="{AFAA2314-CA04-488B-9C7C-50C0A4E47EA3}" srcOrd="4" destOrd="0" presId="urn:microsoft.com/office/officeart/2005/8/layout/lProcess3"/>
    <dgm:cxn modelId="{8CDBE447-DE21-4ECF-8ADF-03C92C21E545}" type="presParOf" srcId="{74EC77EF-56CF-4609-8C7D-3D719F1D4650}" destId="{15250305-6CBA-492A-A016-4ECE7BCEA613}" srcOrd="1" destOrd="0" presId="urn:microsoft.com/office/officeart/2005/8/layout/lProcess3"/>
    <dgm:cxn modelId="{B10E287F-0529-4580-92BA-ACFD0F958BBC}" type="presParOf" srcId="{74EC77EF-56CF-4609-8C7D-3D719F1D4650}" destId="{1642F360-4BC9-494D-9DA7-3596114B021B}" srcOrd="2" destOrd="0" presId="urn:microsoft.com/office/officeart/2005/8/layout/lProcess3"/>
    <dgm:cxn modelId="{1C72F015-6869-429D-808C-6F8E6CEB0734}" type="presParOf" srcId="{1642F360-4BC9-494D-9DA7-3596114B021B}" destId="{CA23874D-132E-47CA-9771-8BDC122B7930}" srcOrd="0" destOrd="0" presId="urn:microsoft.com/office/officeart/2005/8/layout/lProcess3"/>
    <dgm:cxn modelId="{E565CFFB-413C-40BC-B3A3-522C0C950C86}" type="presParOf" srcId="{1642F360-4BC9-494D-9DA7-3596114B021B}" destId="{05CDBC2B-72AD-4342-8020-85CDCCA8530F}" srcOrd="1" destOrd="0" presId="urn:microsoft.com/office/officeart/2005/8/layout/lProcess3"/>
    <dgm:cxn modelId="{C373F62D-6E2A-4F3F-89EA-00D765A0B7A9}" type="presParOf" srcId="{1642F360-4BC9-494D-9DA7-3596114B021B}" destId="{875431A9-591B-43B4-AAD3-EE73E82171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6C473-E2F4-4A3B-B3E4-D3599FC741D3}">
      <dsp:nvSpPr>
        <dsp:cNvPr id="0" name=""/>
        <dsp:cNvSpPr/>
      </dsp:nvSpPr>
      <dsp:spPr>
        <a:xfrm>
          <a:off x="2271" y="997984"/>
          <a:ext cx="3510111" cy="14040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Prägung des Geschmacks</a:t>
          </a:r>
        </a:p>
      </dsp:txBody>
      <dsp:txXfrm>
        <a:off x="704293" y="997984"/>
        <a:ext cx="2106067" cy="1404044"/>
      </dsp:txXfrm>
    </dsp:sp>
    <dsp:sp modelId="{B97F64BD-79A2-43C0-9D7A-5D445AA5AF06}">
      <dsp:nvSpPr>
        <dsp:cNvPr id="0" name=""/>
        <dsp:cNvSpPr/>
      </dsp:nvSpPr>
      <dsp:spPr>
        <a:xfrm>
          <a:off x="3056068" y="1117328"/>
          <a:ext cx="2913392" cy="11653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solidFill>
                <a:srgbClr val="FF0000"/>
              </a:solidFill>
            </a:rPr>
            <a:t>Prägung im Mutterleib und während Stillzeit</a:t>
          </a:r>
        </a:p>
      </dsp:txBody>
      <dsp:txXfrm>
        <a:off x="3638746" y="1117328"/>
        <a:ext cx="1748036" cy="1165356"/>
      </dsp:txXfrm>
    </dsp:sp>
    <dsp:sp modelId="{AFAA2314-CA04-488B-9C7C-50C0A4E47EA3}">
      <dsp:nvSpPr>
        <dsp:cNvPr id="0" name=""/>
        <dsp:cNvSpPr/>
      </dsp:nvSpPr>
      <dsp:spPr>
        <a:xfrm>
          <a:off x="5561585" y="1117328"/>
          <a:ext cx="2913392" cy="1165356"/>
        </a:xfrm>
        <a:prstGeom prst="chevron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Prägung in </a:t>
          </a:r>
          <a:r>
            <a:rPr lang="de-DE" sz="1500" kern="1200" dirty="0" smtClean="0"/>
            <a:t>früher </a:t>
          </a:r>
          <a:r>
            <a:rPr lang="de-DE" sz="1500" kern="1200" dirty="0"/>
            <a:t>Kindheit (Beikosteinführung)</a:t>
          </a:r>
        </a:p>
      </dsp:txBody>
      <dsp:txXfrm>
        <a:off x="6144263" y="1117328"/>
        <a:ext cx="1748036" cy="1165356"/>
      </dsp:txXfrm>
    </dsp:sp>
    <dsp:sp modelId="{CA23874D-132E-47CA-9771-8BDC122B7930}">
      <dsp:nvSpPr>
        <dsp:cNvPr id="0" name=""/>
        <dsp:cNvSpPr/>
      </dsp:nvSpPr>
      <dsp:spPr>
        <a:xfrm>
          <a:off x="2271" y="2598595"/>
          <a:ext cx="3510111" cy="14040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Prägung des Stoffwechsels</a:t>
          </a:r>
        </a:p>
      </dsp:txBody>
      <dsp:txXfrm>
        <a:off x="704293" y="2598595"/>
        <a:ext cx="2106067" cy="1404044"/>
      </dsp:txXfrm>
    </dsp:sp>
    <dsp:sp modelId="{875431A9-591B-43B4-AAD3-EE73E8217114}">
      <dsp:nvSpPr>
        <dsp:cNvPr id="0" name=""/>
        <dsp:cNvSpPr/>
      </dsp:nvSpPr>
      <dsp:spPr>
        <a:xfrm>
          <a:off x="3056068" y="2717939"/>
          <a:ext cx="2913392" cy="11653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Fetale Programmierung</a:t>
          </a:r>
        </a:p>
      </dsp:txBody>
      <dsp:txXfrm>
        <a:off x="3638746" y="2717939"/>
        <a:ext cx="1748036" cy="116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8E5A1FF-0628-42B9-9CB6-49B1CB696EA3}" type="datetimeFigureOut">
              <a:rPr lang="de-DE" smtClean="0"/>
              <a:pPr/>
              <a:t>31.10.2013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B7102C7-4269-4E55-A426-FC7C7C7654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18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A6B05B-228D-4ADC-B826-D0AB1875A70A}" type="slidenum">
              <a:rPr lang="de-DE"/>
              <a:pPr/>
              <a:t>3</a:t>
            </a:fld>
            <a:endParaRPr lang="de-DE"/>
          </a:p>
        </p:txBody>
      </p:sp>
      <p:sp>
        <p:nvSpPr>
          <p:cNvPr id="32773" name="Datumsplatzhalt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964E13F4-FC67-4F36-AE34-F08F8642DBE4}" type="datetime3">
              <a:rPr lang="de-CH"/>
              <a:pPr/>
              <a:t>31/10/13</a:t>
            </a:fld>
            <a:endParaRPr lang="de-DE"/>
          </a:p>
        </p:txBody>
      </p:sp>
      <p:sp>
        <p:nvSpPr>
          <p:cNvPr id="32774" name="Fußzeilenplatzhalt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Gabi Eugster: Gesunde Ernährung für Babys und Kleinkinder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02C7-4269-4E55-A426-FC7C7C7654FA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9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DF0A0-2D49-4766-B322-7C7DEFEB14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78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426D-EAC6-421E-993C-EEBFE995F3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4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27AEB-8C94-4750-B496-35148447FB5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072494" cy="7858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Von der Brust zum Big Mac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854696" cy="1285884"/>
          </a:xfrm>
        </p:spPr>
        <p:txBody>
          <a:bodyPr/>
          <a:lstStyle/>
          <a:p>
            <a:r>
              <a:rPr lang="de-CH" dirty="0" smtClean="0"/>
              <a:t>Stillen, Ernährung und Gewichtsverlauf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27784" y="2045135"/>
            <a:ext cx="5874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1" dirty="0" smtClean="0"/>
              <a:t>Weltstillwoche 2013: Interdisziplinäre Fachtagung:</a:t>
            </a:r>
            <a:endParaRPr lang="de-CH" b="1" dirty="0"/>
          </a:p>
          <a:p>
            <a:pPr algn="r"/>
            <a:r>
              <a:rPr lang="de-CH" b="1" dirty="0"/>
              <a:t>«Prävention durch Stillen – Platz dem Stillen»</a:t>
            </a:r>
          </a:p>
          <a:p>
            <a:pPr algn="r"/>
            <a:r>
              <a:rPr lang="de-CH" sz="1400" b="1" i="1" dirty="0"/>
              <a:t>26. September 2013 in Teufen </a:t>
            </a:r>
            <a:r>
              <a:rPr lang="de-CH" sz="1400" b="1" i="1" dirty="0" smtClean="0"/>
              <a:t>AR</a:t>
            </a:r>
            <a:br>
              <a:rPr lang="de-CH" sz="1400" b="1" i="1" dirty="0" smtClean="0"/>
            </a:br>
            <a:r>
              <a:rPr lang="de-CH" sz="1400" i="1" dirty="0" smtClean="0"/>
              <a:t>Gabi Eugster, MAS Ernährung und Gesundheit ETH</a:t>
            </a:r>
            <a:endParaRPr lang="de-DE" sz="1400" i="1" dirty="0"/>
          </a:p>
        </p:txBody>
      </p:sp>
      <p:pic>
        <p:nvPicPr>
          <p:cNvPr id="7" name="Inhaltsplatzhalter 5" descr="DSC02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8" name="Picture 7" descr="HPIM237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4607"/>
            <a:ext cx="4572000" cy="3443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smtClean="0"/>
              <a:t>Stillzeit</a:t>
            </a:r>
            <a:endParaRPr lang="de-DE" sz="32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Muttermilch verändert den Geschmack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7158" y="6356350"/>
            <a:ext cx="7643866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0963" name="Picture 3" descr="C:\Dokumente und Einstellungen\Gabi\Eigene Dateien\Eigene Bilder\2004\Familienbilder1 04 (Jan-Juni)\HPIM23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35" r="57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4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de-CH" dirty="0" smtClean="0"/>
              <a:t>Angeborene Geschmacks-</a:t>
            </a:r>
            <a:br>
              <a:rPr lang="de-CH" dirty="0" smtClean="0"/>
            </a:br>
            <a:r>
              <a:rPr lang="de-CH" dirty="0" err="1" smtClean="0"/>
              <a:t>präferenzen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2571744"/>
            <a:ext cx="4043362" cy="3752856"/>
          </a:xfrm>
        </p:spPr>
        <p:txBody>
          <a:bodyPr/>
          <a:lstStyle/>
          <a:p>
            <a:r>
              <a:rPr lang="de-CH" dirty="0" smtClean="0"/>
              <a:t>Vorliebe für süss</a:t>
            </a:r>
          </a:p>
          <a:p>
            <a:r>
              <a:rPr lang="de-CH" dirty="0" smtClean="0"/>
              <a:t>Vorliebe für salzig</a:t>
            </a:r>
          </a:p>
          <a:p>
            <a:r>
              <a:rPr lang="de-CH" dirty="0" smtClean="0"/>
              <a:t>Vorliebe für Fett als Geschmacksträger</a:t>
            </a:r>
          </a:p>
          <a:p>
            <a:r>
              <a:rPr lang="de-CH" dirty="0" smtClean="0"/>
              <a:t>Abneigung gegen bitteren Geschmack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85818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31746" name="Picture 2" descr="http://www.sinnesphysiologie.de/proto02/sinntops/geschmack/Zunge/Local_Publish/Aufbau_der_Zunge/zun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458094" cy="4925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2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Picture 3" descr="stein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008188"/>
            <a:ext cx="7772400" cy="484981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472" y="1357298"/>
            <a:ext cx="8286808" cy="523220"/>
          </a:xfrm>
          <a:prstGeom prst="rect">
            <a:avLst/>
          </a:prstGeom>
          <a:solidFill>
            <a:srgbClr val="CC99FF"/>
          </a:solidFill>
          <a:ln w="38100" cmpd="dbl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b="1" dirty="0" smtClean="0"/>
              <a:t>       rest   </a:t>
            </a:r>
            <a:r>
              <a:rPr lang="en-GB" sz="2800" b="1" dirty="0"/>
              <a:t>	</a:t>
            </a:r>
            <a:r>
              <a:rPr lang="en-GB" sz="2800" b="1" dirty="0" smtClean="0"/>
              <a:t>water</a:t>
            </a:r>
            <a:r>
              <a:rPr lang="en-GB" sz="2800" b="1" dirty="0"/>
              <a:t> </a:t>
            </a:r>
            <a:r>
              <a:rPr lang="en-GB" sz="2800" b="1" dirty="0" smtClean="0"/>
              <a:t>       </a:t>
            </a:r>
            <a:r>
              <a:rPr lang="en-GB" sz="2800" b="1" i="1" u="sng" dirty="0" smtClean="0"/>
              <a:t>sweet      sour      </a:t>
            </a:r>
            <a:r>
              <a:rPr lang="en-GB" sz="2800" b="1" i="1" u="sng" dirty="0"/>
              <a:t>bitter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2405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Muttermilch schmeckt vertraut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Muttermilch nimmt Geschmack und Geruch der mütterlichen Nahrung an.</a:t>
            </a:r>
          </a:p>
          <a:p>
            <a:r>
              <a:rPr lang="de-CH" dirty="0" smtClean="0"/>
              <a:t>Muttermilch schmeckt deshalb </a:t>
            </a:r>
            <a:br>
              <a:rPr lang="de-CH" dirty="0" smtClean="0"/>
            </a:br>
            <a:r>
              <a:rPr lang="de-CH" dirty="0" smtClean="0"/>
              <a:t>„ähnlich“ wie Fruchtwasser und </a:t>
            </a:r>
            <a:br>
              <a:rPr lang="de-CH" dirty="0" smtClean="0"/>
            </a:br>
            <a:r>
              <a:rPr lang="de-CH" dirty="0" smtClean="0"/>
              <a:t>damit vertraut.</a:t>
            </a:r>
          </a:p>
          <a:p>
            <a:r>
              <a:rPr lang="de-CH" dirty="0" smtClean="0"/>
              <a:t>Neugeborene bevorzugen den </a:t>
            </a:r>
            <a:br>
              <a:rPr lang="de-CH" dirty="0" smtClean="0"/>
            </a:br>
            <a:r>
              <a:rPr lang="de-CH" dirty="0" smtClean="0"/>
              <a:t>Geruch von Muttermilch.</a:t>
            </a:r>
          </a:p>
          <a:p>
            <a:r>
              <a:rPr lang="de-CH" dirty="0" smtClean="0"/>
              <a:t>Auch Flaschenkinder bevorzugen </a:t>
            </a:r>
            <a:br>
              <a:rPr lang="de-CH" dirty="0" smtClean="0"/>
            </a:br>
            <a:r>
              <a:rPr lang="de-CH" dirty="0" smtClean="0"/>
              <a:t>in den ersten Lebenstagen den </a:t>
            </a:r>
            <a:br>
              <a:rPr lang="de-CH" dirty="0" smtClean="0"/>
            </a:br>
            <a:r>
              <a:rPr lang="de-CH" dirty="0" smtClean="0"/>
              <a:t>Geschmack von Muttermilch.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7158" y="6356350"/>
            <a:ext cx="785818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0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Muttermilch schmeckt anders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389120"/>
          </a:xfrm>
        </p:spPr>
        <p:txBody>
          <a:bodyPr>
            <a:normAutofit/>
          </a:bodyPr>
          <a:lstStyle/>
          <a:p>
            <a:r>
              <a:rPr lang="de-CH" dirty="0" smtClean="0"/>
              <a:t>Viele Geruchs- und Geschmackskomponenten der mütterlichen Nahrung erscheinen in der Muttermilch wieder. Untersucht sind:</a:t>
            </a:r>
          </a:p>
          <a:p>
            <a:pPr lvl="1"/>
            <a:r>
              <a:rPr lang="de-CH" dirty="0" smtClean="0"/>
              <a:t>Knoblauch </a:t>
            </a:r>
          </a:p>
          <a:p>
            <a:pPr lvl="1"/>
            <a:r>
              <a:rPr lang="de-CH" dirty="0" smtClean="0"/>
              <a:t>Alkohol </a:t>
            </a:r>
          </a:p>
          <a:p>
            <a:pPr lvl="1"/>
            <a:r>
              <a:rPr lang="de-CH" dirty="0" smtClean="0"/>
              <a:t>Mint </a:t>
            </a:r>
            <a:r>
              <a:rPr lang="de-CH" dirty="0" smtClean="0"/>
              <a:t>Vanille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929618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4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Muttermilch schmeckt anders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8" cy="4389120"/>
          </a:xfrm>
        </p:spPr>
        <p:txBody>
          <a:bodyPr>
            <a:normAutofit/>
          </a:bodyPr>
          <a:lstStyle/>
          <a:p>
            <a:r>
              <a:rPr lang="de-CH" dirty="0" smtClean="0"/>
              <a:t>Babys essen später vielseitiger, wenn sie schon in der Stillzeit mit verschiedenen Geschmackseindrücken konfrontiert werden.</a:t>
            </a:r>
          </a:p>
          <a:p>
            <a:pPr>
              <a:buNone/>
            </a:pPr>
            <a:r>
              <a:rPr lang="de-CH" dirty="0" smtClean="0"/>
              <a:t>	</a:t>
            </a:r>
            <a:r>
              <a:rPr lang="de-CH" dirty="0" smtClean="0">
                <a:sym typeface="Wingdings"/>
              </a:rPr>
              <a:t> gestillte Babys, die schon Beikost bekamen, assen mehr Pfirsiche und Bohnen, wenn die Mütter diese Speisen zu sich nahmen.</a:t>
            </a:r>
          </a:p>
          <a:p>
            <a:pPr>
              <a:buNone/>
            </a:pPr>
            <a:endParaRPr lang="de-CH" dirty="0" smtClean="0">
              <a:sym typeface="Wingdings"/>
            </a:endParaRPr>
          </a:p>
          <a:p>
            <a:pPr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572428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1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Negative Prägung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15200" cy="4389120"/>
          </a:xfrm>
        </p:spPr>
        <p:txBody>
          <a:bodyPr/>
          <a:lstStyle/>
          <a:p>
            <a:r>
              <a:rPr lang="de-CH" dirty="0" smtClean="0"/>
              <a:t>Ratten bevorzugten „Junk-Food“, </a:t>
            </a:r>
            <a:br>
              <a:rPr lang="de-CH" dirty="0" smtClean="0"/>
            </a:br>
            <a:r>
              <a:rPr lang="de-CH" dirty="0" smtClean="0"/>
              <a:t>wenn ihre Mutter während der </a:t>
            </a:r>
            <a:br>
              <a:rPr lang="de-CH" dirty="0" smtClean="0"/>
            </a:br>
            <a:r>
              <a:rPr lang="de-CH" dirty="0" smtClean="0"/>
              <a:t>Schwangerschaft und Stillzeit</a:t>
            </a:r>
            <a:br>
              <a:rPr lang="de-CH" dirty="0" smtClean="0"/>
            </a:br>
            <a:r>
              <a:rPr lang="de-CH" dirty="0" smtClean="0"/>
              <a:t> „Junk-Food“ gefüttert wurde.</a:t>
            </a:r>
          </a:p>
          <a:p>
            <a:pPr lvl="8"/>
            <a:endParaRPr lang="de-CH" sz="2600" dirty="0" smtClean="0"/>
          </a:p>
          <a:p>
            <a:pPr lvl="8"/>
            <a:r>
              <a:rPr lang="de-CH" sz="2600" dirty="0" smtClean="0"/>
              <a:t>Babys, die während Schwangerschaft </a:t>
            </a:r>
            <a:br>
              <a:rPr lang="de-CH" sz="2600" dirty="0" smtClean="0"/>
            </a:br>
            <a:r>
              <a:rPr lang="de-CH" sz="2600" dirty="0" smtClean="0"/>
              <a:t>und Stillzeit Tabakrauch ausgesetzt </a:t>
            </a:r>
            <a:br>
              <a:rPr lang="de-CH" sz="2600" dirty="0" smtClean="0"/>
            </a:br>
            <a:r>
              <a:rPr lang="de-CH" sz="2600" dirty="0" smtClean="0"/>
              <a:t>waren, rauchten später häufiger.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85818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8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smtClean="0"/>
              <a:t>Beikost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Erste feste Nahrung prägt geschmacklich und sozial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0034" y="6356350"/>
            <a:ext cx="785818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45059" name="Picture 3" descr="C:\Dokumente und Einstellungen\Gabi\Eigene Dateien\Eigene Bilder\2004\Familienbilder2 Aug-Dez 04\HPIM36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60" r="1056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Ernährungsplan0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458" y="1196752"/>
            <a:ext cx="5760640" cy="4896544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4799" y="1484784"/>
            <a:ext cx="3765104" cy="1728192"/>
          </a:xfrm>
        </p:spPr>
        <p:txBody>
          <a:bodyPr>
            <a:normAutofit/>
          </a:bodyPr>
          <a:lstStyle/>
          <a:p>
            <a:pPr eaLnBrk="1" hangingPunct="1"/>
            <a:r>
              <a:rPr lang="de-CH" dirty="0" smtClean="0"/>
              <a:t>„Bei-Kost“  </a:t>
            </a:r>
            <a:r>
              <a:rPr lang="de-CH" dirty="0" smtClean="0">
                <a:cs typeface="Arial" charset="0"/>
              </a:rPr>
              <a:t>≠</a:t>
            </a:r>
            <a:r>
              <a:rPr lang="de-CH" dirty="0" smtClean="0"/>
              <a:t>  Hauptkost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8535892" cy="365125"/>
          </a:xfrm>
        </p:spPr>
        <p:txBody>
          <a:bodyPr/>
          <a:lstStyle/>
          <a:p>
            <a:pPr>
              <a:defRPr/>
            </a:pPr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426D-EAC6-421E-993C-EEBFE995F37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79512" y="6093296"/>
            <a:ext cx="806489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dirty="0">
                <a:solidFill>
                  <a:schemeClr val="accent2"/>
                </a:solidFill>
              </a:rPr>
              <a:t>Aus Gabi Eugster: „Babyernährung gesund&amp;richtig“</a:t>
            </a:r>
            <a:endParaRPr lang="de-DE" sz="1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531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„Bei-Kost“  </a:t>
            </a:r>
            <a:r>
              <a:rPr lang="de-CH" dirty="0" smtClean="0">
                <a:cs typeface="Arial" charset="0"/>
              </a:rPr>
              <a:t>≠</a:t>
            </a:r>
            <a:r>
              <a:rPr lang="de-CH" dirty="0" smtClean="0"/>
              <a:t>  Hauptkost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6410848"/>
            <a:ext cx="8640960" cy="365760"/>
          </a:xfrm>
        </p:spPr>
        <p:txBody>
          <a:bodyPr/>
          <a:lstStyle/>
          <a:p>
            <a:r>
              <a:rPr lang="de-CH" smtClean="0"/>
              <a:t>SVM/ASISP, RG-Tagung 2013, Gabi Eugster: Spezielle Ernährungsgewohnheiten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4C65-768F-4927-BD5E-51048A4AD22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528" y="1857364"/>
            <a:ext cx="8064896" cy="43079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CH" sz="2800" dirty="0" smtClean="0"/>
              <a:t>Muttermilch bleibt das wichtigste Lebensmittel im ersten Lebensjahr.</a:t>
            </a:r>
          </a:p>
          <a:p>
            <a:pPr eaLnBrk="1" hangingPunct="1">
              <a:lnSpc>
                <a:spcPct val="80000"/>
              </a:lnSpc>
            </a:pPr>
            <a:r>
              <a:rPr lang="de-CH" sz="2800" dirty="0" smtClean="0"/>
              <a:t>Feste Nahrung ergänzt Muttermilch. </a:t>
            </a:r>
          </a:p>
          <a:p>
            <a:pPr eaLnBrk="1" hangingPunct="1">
              <a:lnSpc>
                <a:spcPct val="80000"/>
              </a:lnSpc>
            </a:pPr>
            <a:r>
              <a:rPr lang="de-CH" sz="2800" dirty="0" smtClean="0"/>
              <a:t>Muttermilch gibt Energie und Geborgenheit.</a:t>
            </a:r>
          </a:p>
          <a:p>
            <a:pPr eaLnBrk="1" hangingPunct="1">
              <a:lnSpc>
                <a:spcPct val="80000"/>
              </a:lnSpc>
            </a:pPr>
            <a:r>
              <a:rPr lang="de-CH" sz="2800" dirty="0" smtClean="0"/>
              <a:t>Nicht gestilltes Kind braucht </a:t>
            </a:r>
            <a:br>
              <a:rPr lang="de-CH" sz="2800" dirty="0" smtClean="0"/>
            </a:br>
            <a:r>
              <a:rPr lang="de-CH" sz="2800" dirty="0" smtClean="0"/>
              <a:t>Flaschenmilch („schlechte“ </a:t>
            </a:r>
            <a:br>
              <a:rPr lang="de-CH" sz="2800" dirty="0" smtClean="0"/>
            </a:br>
            <a:r>
              <a:rPr lang="de-CH" sz="2800" dirty="0" smtClean="0"/>
              <a:t>Kopie).</a:t>
            </a:r>
          </a:p>
          <a:p>
            <a:pPr eaLnBrk="1" hangingPunct="1">
              <a:lnSpc>
                <a:spcPct val="80000"/>
              </a:lnSpc>
            </a:pPr>
            <a:r>
              <a:rPr lang="de-CH" sz="2800" dirty="0" smtClean="0"/>
              <a:t>WHO empfiehlt 2 Jahre zu stillen.</a:t>
            </a:r>
          </a:p>
          <a:p>
            <a:pPr eaLnBrk="1" hangingPunct="1">
              <a:lnSpc>
                <a:spcPct val="80000"/>
              </a:lnSpc>
            </a:pPr>
            <a:r>
              <a:rPr lang="de-CH" sz="2800" dirty="0" smtClean="0"/>
              <a:t>Individuell optimale Lösung: </a:t>
            </a:r>
            <a:br>
              <a:rPr lang="de-CH" sz="2800" dirty="0" smtClean="0"/>
            </a:br>
            <a:r>
              <a:rPr lang="de-CH" sz="2800" dirty="0" smtClean="0"/>
              <a:t>Vor, nach oder zwischen den </a:t>
            </a:r>
            <a:br>
              <a:rPr lang="de-CH" sz="2800" dirty="0" smtClean="0"/>
            </a:br>
            <a:r>
              <a:rPr lang="de-CH" sz="2800" dirty="0" smtClean="0"/>
              <a:t>Mahlzeiten stillen.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9555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66928" cy="4389120"/>
          </a:xfrm>
        </p:spPr>
        <p:txBody>
          <a:bodyPr/>
          <a:lstStyle/>
          <a:p>
            <a:r>
              <a:rPr lang="de-CH" dirty="0" err="1" smtClean="0"/>
              <a:t>Breast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endParaRPr lang="de-CH" dirty="0" smtClean="0"/>
          </a:p>
          <a:p>
            <a:r>
              <a:rPr lang="de-CH" dirty="0" smtClean="0"/>
              <a:t>Prägung des Geschmacks</a:t>
            </a:r>
          </a:p>
          <a:p>
            <a:pPr lvl="1"/>
            <a:r>
              <a:rPr lang="de-CH" dirty="0" smtClean="0"/>
              <a:t>Schwangerschaft</a:t>
            </a:r>
          </a:p>
          <a:p>
            <a:pPr lvl="1"/>
            <a:r>
              <a:rPr lang="de-CH" dirty="0" smtClean="0"/>
              <a:t>Stillzeit</a:t>
            </a:r>
          </a:p>
          <a:p>
            <a:pPr lvl="1"/>
            <a:r>
              <a:rPr lang="de-CH" dirty="0" smtClean="0"/>
              <a:t>Einführung der B(r)</a:t>
            </a:r>
            <a:r>
              <a:rPr lang="de-CH" dirty="0" err="1" smtClean="0"/>
              <a:t>eikost</a:t>
            </a:r>
            <a:endParaRPr lang="de-CH" dirty="0" smtClean="0"/>
          </a:p>
          <a:p>
            <a:r>
              <a:rPr lang="de-CH" dirty="0" smtClean="0"/>
              <a:t>Gewichtsverlauf: </a:t>
            </a:r>
            <a:br>
              <a:rPr lang="de-CH" dirty="0" smtClean="0"/>
            </a:br>
            <a:r>
              <a:rPr lang="de-CH" dirty="0" smtClean="0"/>
              <a:t>Von Perzentilen und Übergewicht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Picture 3" descr="C:\Dokumente und Einstellungen\Gabi\Eigene Dateien\Eigene Bilder\2004\Familienbilder1 04 (Jan-Juni)\HPIM2376.JPG"/>
          <p:cNvPicPr>
            <a:picLocks noChangeAspect="1" noChangeArrowheads="1"/>
          </p:cNvPicPr>
          <p:nvPr/>
        </p:nvPicPr>
        <p:blipFill>
          <a:blip r:embed="rId2" cstate="print"/>
          <a:srcRect l="5735" r="5735"/>
          <a:stretch>
            <a:fillRect/>
          </a:stretch>
        </p:blipFill>
        <p:spPr bwMode="auto">
          <a:xfrm>
            <a:off x="4932040" y="980728"/>
            <a:ext cx="1503130" cy="1279893"/>
          </a:xfrm>
          <a:prstGeom prst="rect">
            <a:avLst/>
          </a:prstGeom>
          <a:noFill/>
        </p:spPr>
      </p:pic>
      <p:pic>
        <p:nvPicPr>
          <p:cNvPr id="8" name="Picture 3" descr="C:\Dokumente und Einstellungen\Gabi\Eigene Dateien\Eigene Bilder\2004\Familienbilder2 Aug-Dez 04\HPIM3636.JPG"/>
          <p:cNvPicPr>
            <a:picLocks noChangeAspect="1" noChangeArrowheads="1"/>
          </p:cNvPicPr>
          <p:nvPr/>
        </p:nvPicPr>
        <p:blipFill>
          <a:blip r:embed="rId3" cstate="print"/>
          <a:srcRect l="10560" r="10560"/>
          <a:stretch>
            <a:fillRect/>
          </a:stretch>
        </p:blipFill>
        <p:spPr bwMode="auto">
          <a:xfrm>
            <a:off x="5120486" y="3526093"/>
            <a:ext cx="1299404" cy="110642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00" y="5733257"/>
            <a:ext cx="1441790" cy="10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24780"/>
          </a:xfrm>
        </p:spPr>
        <p:txBody>
          <a:bodyPr>
            <a:normAutofit/>
          </a:bodyPr>
          <a:lstStyle/>
          <a:p>
            <a:r>
              <a:rPr lang="de-CH" dirty="0" smtClean="0"/>
              <a:t>„Natürliche“ Nahrung für den Menschen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4618856" cy="3960440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Der Mensch ist ein Omnivore</a:t>
            </a:r>
          </a:p>
          <a:p>
            <a:r>
              <a:rPr lang="de-CH" dirty="0" smtClean="0"/>
              <a:t>Grosse Anpassungsfähigkeit an Nahrungsangebot der Umgebung</a:t>
            </a:r>
          </a:p>
          <a:p>
            <a:r>
              <a:rPr lang="de-CH" dirty="0" smtClean="0"/>
              <a:t>Grosse kulturelle Unterschiede</a:t>
            </a:r>
          </a:p>
          <a:p>
            <a:r>
              <a:rPr lang="de-CH" dirty="0" smtClean="0"/>
              <a:t>Kulturelle Unterschied zeigen sich auch bei der Einführung der Beikost.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0034" y="6356350"/>
            <a:ext cx="7929618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932040" y="1700808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00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„Ich bin bereit“</a:t>
            </a:r>
            <a:endParaRPr lang="de-DE" dirty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Baby zeigt, dass es essen möchte.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Baby „verschlingt“ Essen der Eltern mit den Augen und versucht Essen zu erhaschen.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Baby sitzt mit Unterstützung aufrecht und hält den Kopf selbst.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Baby öffnet den Mund, nimmt den Brei mit der Zuge auf und schluckt.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Baby zeigt Sättigung durch Verweigerung.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Baby hat mehr Hunger.</a:t>
            </a:r>
            <a:endParaRPr lang="de-DE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2" y="6421461"/>
            <a:ext cx="8104414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426D-EAC6-421E-993C-EEBFE995F37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37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6" dur="1" fill="hold">
                                          <p:endSync delay="0"/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 smtClean="0"/>
              <a:t>Karotten, Kürbis oder Bananen</a:t>
            </a:r>
            <a:endParaRPr lang="de-DE" dirty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700808"/>
            <a:ext cx="4038600" cy="491429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Gute Nahrungsmittel für den </a:t>
            </a:r>
            <a:r>
              <a:rPr lang="de-CH" sz="2400" dirty="0" smtClean="0">
                <a:solidFill>
                  <a:srgbClr val="FF0000"/>
                </a:solidFill>
              </a:rPr>
              <a:t>Breistart</a:t>
            </a:r>
            <a:r>
              <a:rPr lang="de-CH" sz="2400" dirty="0" smtClean="0"/>
              <a:t>: Banane, gekochte Kartoffeln, Karotten, Kürbis oder Zucchini, Avocado.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Nur </a:t>
            </a:r>
            <a:r>
              <a:rPr lang="de-CH" sz="2400" dirty="0" smtClean="0">
                <a:solidFill>
                  <a:srgbClr val="FF0000"/>
                </a:solidFill>
              </a:rPr>
              <a:t>ein</a:t>
            </a:r>
            <a:r>
              <a:rPr lang="de-CH" sz="2400" dirty="0" smtClean="0"/>
              <a:t> Lebensmittel in den ersten Brei! 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Bei Gemüse etwas Pflanzenöl beigeben.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Kein Salz oder Zucker (oder sonst was zum Brei geben).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b="1" dirty="0" smtClean="0"/>
              <a:t>Wann</a:t>
            </a:r>
            <a:r>
              <a:rPr lang="de-CH" sz="2400" dirty="0" smtClean="0"/>
              <a:t> der erste Brei serviert wird und </a:t>
            </a:r>
            <a:r>
              <a:rPr lang="de-CH" sz="2400" b="1" dirty="0" smtClean="0"/>
              <a:t>welcher</a:t>
            </a:r>
            <a:r>
              <a:rPr lang="de-CH" sz="2400" dirty="0" smtClean="0"/>
              <a:t> es ist, darf individuell verschieden sein.</a:t>
            </a:r>
            <a:endParaRPr lang="de-DE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407944"/>
            <a:ext cx="8176422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DF0A0-2D49-4766-B322-7C7DEFEB144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73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Vielseitige </a:t>
            </a:r>
            <a:br>
              <a:rPr lang="de-CH" dirty="0" smtClean="0"/>
            </a:br>
            <a:r>
              <a:rPr lang="de-CH" dirty="0" smtClean="0"/>
              <a:t>Ernährung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686800" cy="4191744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Eine vielseitige Ernährung </a:t>
            </a:r>
            <a:br>
              <a:rPr lang="de-CH" dirty="0" smtClean="0"/>
            </a:br>
            <a:r>
              <a:rPr lang="de-CH" dirty="0" smtClean="0"/>
              <a:t>garantiert die Versorgung mit </a:t>
            </a:r>
            <a:br>
              <a:rPr lang="de-CH" dirty="0" smtClean="0"/>
            </a:br>
            <a:r>
              <a:rPr lang="de-CH" dirty="0" smtClean="0"/>
              <a:t>einer Vielzahl von Makro- und </a:t>
            </a:r>
            <a:br>
              <a:rPr lang="de-CH" dirty="0" smtClean="0"/>
            </a:br>
            <a:r>
              <a:rPr lang="de-CH" dirty="0" smtClean="0"/>
              <a:t>Mikronährstoffen.</a:t>
            </a:r>
          </a:p>
          <a:p>
            <a:r>
              <a:rPr lang="de-CH" dirty="0" smtClean="0"/>
              <a:t>Menschen, die sich vielseitig </a:t>
            </a:r>
            <a:br>
              <a:rPr lang="de-CH" dirty="0" smtClean="0"/>
            </a:br>
            <a:r>
              <a:rPr lang="de-CH" dirty="0" smtClean="0"/>
              <a:t>ernähren, haben einen besseren </a:t>
            </a:r>
            <a:br>
              <a:rPr lang="de-CH" dirty="0" smtClean="0"/>
            </a:br>
            <a:r>
              <a:rPr lang="de-CH" dirty="0" smtClean="0"/>
              <a:t>Ernährungsstatus.</a:t>
            </a:r>
          </a:p>
          <a:p>
            <a:r>
              <a:rPr lang="de-CH" dirty="0" smtClean="0"/>
              <a:t>Prävention vor ernährungs-</a:t>
            </a:r>
            <a:br>
              <a:rPr lang="de-CH" dirty="0" smtClean="0"/>
            </a:br>
            <a:r>
              <a:rPr lang="de-CH" dirty="0" smtClean="0"/>
              <a:t>bedingten Krankheiten.</a:t>
            </a:r>
          </a:p>
          <a:p>
            <a:endParaRPr lang="de-CH" dirty="0" smtClean="0"/>
          </a:p>
          <a:p>
            <a:pPr>
              <a:buNone/>
            </a:pPr>
            <a:r>
              <a:rPr lang="de-CH" sz="3200" dirty="0" smtClean="0">
                <a:sym typeface="Wingdings"/>
              </a:rPr>
              <a:t> Ziel der „Prägung“: Hinführen des Kindes zu einer vielseitigen und gesunden Ernährungsweise</a:t>
            </a:r>
            <a:r>
              <a:rPr lang="de-CH" dirty="0" smtClean="0">
                <a:sym typeface="Wingdings"/>
              </a:rPr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8072494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23528" y="2060848"/>
            <a:ext cx="6043626" cy="4263752"/>
          </a:xfrm>
        </p:spPr>
        <p:txBody>
          <a:bodyPr>
            <a:normAutofit fontScale="92500" lnSpcReduction="10000"/>
          </a:bodyPr>
          <a:lstStyle/>
          <a:p>
            <a:r>
              <a:rPr lang="de-CH" dirty="0" smtClean="0"/>
              <a:t>Gestillte Kinder kennen schon viele Geschmacksnuancen und akzeptieren deshalb häufig einen vielfältigeren Speiseplan.</a:t>
            </a:r>
          </a:p>
          <a:p>
            <a:r>
              <a:rPr lang="de-CH" dirty="0" smtClean="0"/>
              <a:t>Je vielfältiger der Speiseplan in den ersten </a:t>
            </a:r>
            <a:r>
              <a:rPr lang="de-CH" dirty="0" err="1" smtClean="0"/>
              <a:t>Beikostmonaten</a:t>
            </a:r>
            <a:r>
              <a:rPr lang="de-CH" dirty="0" smtClean="0"/>
              <a:t> ist, desto vielfältiger wird der Speiseplan in späteren Jahren sein.</a:t>
            </a:r>
          </a:p>
          <a:p>
            <a:r>
              <a:rPr lang="de-CH" dirty="0" smtClean="0"/>
              <a:t>Ein vielfältiges Nahrungsangebot ist von Vorteil</a:t>
            </a:r>
          </a:p>
          <a:p>
            <a:pPr>
              <a:buNone/>
            </a:pPr>
            <a:r>
              <a:rPr lang="de-CH" dirty="0" smtClean="0">
                <a:sym typeface="Wingdings"/>
              </a:rPr>
              <a:t> Am Anfang alle 3-4 Tage ein neues Nahrungsmittel anbieten.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908720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Vielfalt versus </a:t>
            </a:r>
            <a:br>
              <a:rPr lang="de-CH" dirty="0" smtClean="0"/>
            </a:br>
            <a:r>
              <a:rPr lang="de-CH" dirty="0" smtClean="0"/>
              <a:t>Einheitsbrei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0034" y="6356350"/>
            <a:ext cx="785818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Neophobie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944" cy="4389120"/>
          </a:xfrm>
        </p:spPr>
        <p:txBody>
          <a:bodyPr/>
          <a:lstStyle/>
          <a:p>
            <a:r>
              <a:rPr lang="de-CH" dirty="0" smtClean="0"/>
              <a:t>Was das Baby nicht kennt, das isst es nicht.</a:t>
            </a:r>
          </a:p>
          <a:p>
            <a:r>
              <a:rPr lang="de-CH" dirty="0" smtClean="0"/>
              <a:t>Studien zeigen</a:t>
            </a:r>
            <a:r>
              <a:rPr lang="de-CH" sz="2800" dirty="0" smtClean="0"/>
              <a:t>: Ein neues Nahrungsmittel muss bis zu </a:t>
            </a:r>
            <a:br>
              <a:rPr lang="de-CH" sz="2800" dirty="0" smtClean="0"/>
            </a:br>
            <a:r>
              <a:rPr lang="de-CH" sz="2800" dirty="0" smtClean="0"/>
              <a:t>10 Mal versucht werden, bevor es akzeptiert wird.</a:t>
            </a:r>
          </a:p>
          <a:p>
            <a:r>
              <a:rPr lang="de-CH" sz="2800" dirty="0" smtClean="0"/>
              <a:t>Nicht zu früh aufgeben – aber gelassen bleiben.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56084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Fertigbrei und Kindernahrungsmittel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85992"/>
            <a:ext cx="6472254" cy="4038608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 smtClean="0"/>
              <a:t>Gläschenbrei</a:t>
            </a:r>
            <a:r>
              <a:rPr lang="de-CH" dirty="0" smtClean="0"/>
              <a:t> und Fertigbrei sind standardisiert.</a:t>
            </a:r>
          </a:p>
          <a:p>
            <a:r>
              <a:rPr lang="de-CH" dirty="0" smtClean="0"/>
              <a:t>Praktisch keine Variation des Geschmackes.</a:t>
            </a:r>
          </a:p>
          <a:p>
            <a:r>
              <a:rPr lang="de-CH" dirty="0" smtClean="0"/>
              <a:t>Kindernahrungsmittel und Juniormenüs können </a:t>
            </a:r>
            <a:r>
              <a:rPr lang="de-CH" dirty="0" err="1" smtClean="0"/>
              <a:t>Aromastoffe</a:t>
            </a:r>
            <a:r>
              <a:rPr lang="de-CH" dirty="0" smtClean="0"/>
              <a:t> und Geschmacks-</a:t>
            </a:r>
            <a:r>
              <a:rPr lang="de-CH" dirty="0" err="1" smtClean="0"/>
              <a:t>verstärker</a:t>
            </a:r>
            <a:r>
              <a:rPr lang="de-CH" dirty="0" smtClean="0"/>
              <a:t> enthalten.</a:t>
            </a:r>
          </a:p>
          <a:p>
            <a:r>
              <a:rPr lang="de-CH" dirty="0" smtClean="0"/>
              <a:t>Kindernahrungsmittel enthalten häufig viel Zucker.</a:t>
            </a:r>
          </a:p>
          <a:p>
            <a:pPr>
              <a:buNone/>
            </a:pPr>
            <a:r>
              <a:rPr lang="de-CH" dirty="0" smtClean="0">
                <a:sym typeface="Wingdings"/>
              </a:rPr>
              <a:t> Prägung auf spätere (Fertig-)Gerichte aus der Industrie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7158" y="6356350"/>
            <a:ext cx="8072494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„Ich will keinen Brei“</a:t>
            </a:r>
            <a:endParaRPr lang="de-DE" dirty="0" smtClean="0"/>
          </a:p>
        </p:txBody>
      </p:sp>
      <p:pic>
        <p:nvPicPr>
          <p:cNvPr id="13316" name="Picture 6" descr="HPIM3863_Eug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3994150" cy="5300662"/>
          </a:xfrm>
          <a:noFill/>
        </p:spPr>
      </p:pic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00174"/>
            <a:ext cx="4038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Nicht wenige Kinder mögen keinen Brei, sind aber trotzdem für feste Kost bereit.</a:t>
            </a:r>
          </a:p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Die meisten Babys mögen Fingerfood.</a:t>
            </a:r>
          </a:p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Babys möchten die Welt (und das Essen) mit den Fingern </a:t>
            </a:r>
            <a:r>
              <a:rPr lang="de-CH" sz="2400" dirty="0" err="1" smtClean="0"/>
              <a:t>be</a:t>
            </a:r>
            <a:r>
              <a:rPr lang="de-CH" sz="2400" dirty="0" smtClean="0"/>
              <a:t>-greifen </a:t>
            </a:r>
            <a:r>
              <a:rPr lang="de-CH" sz="2400" dirty="0" smtClean="0">
                <a:cs typeface="Arial" charset="0"/>
              </a:rPr>
              <a:t>→ wichtige Sinneserfahrung</a:t>
            </a:r>
            <a:r>
              <a:rPr lang="de-CH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Gute Knabbereien: Gekochte Gemüsestücke, Reiswaffeln, weiche Früchte, Brot, usw.</a:t>
            </a:r>
            <a:endParaRPr lang="de-DE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06770" cy="365125"/>
          </a:xfrm>
        </p:spPr>
        <p:txBody>
          <a:bodyPr/>
          <a:lstStyle/>
          <a:p>
            <a:pPr>
              <a:defRPr/>
            </a:pPr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426D-EAC6-421E-993C-EEBFE995F37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r>
              <a:rPr lang="de-CH" dirty="0" smtClean="0"/>
              <a:t>Knabbern gewöhnt an späteres Essen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85992"/>
            <a:ext cx="8115328" cy="2500330"/>
          </a:xfrm>
        </p:spPr>
        <p:txBody>
          <a:bodyPr>
            <a:normAutofit/>
          </a:bodyPr>
          <a:lstStyle/>
          <a:p>
            <a:r>
              <a:rPr lang="de-CH" dirty="0" smtClean="0"/>
              <a:t>Kinder sollen möglichst früh das kulturell, familieninterne Essen kennen lernen.</a:t>
            </a:r>
          </a:p>
          <a:p>
            <a:r>
              <a:rPr lang="de-CH" dirty="0" smtClean="0"/>
              <a:t>Knabbern ist der erste Schritt an den Familientisch.</a:t>
            </a:r>
          </a:p>
          <a:p>
            <a:r>
              <a:rPr lang="de-CH" dirty="0" smtClean="0"/>
              <a:t>Das Kind gewöhnt sich knabbernd an neue Speisen.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7158" y="6356350"/>
            <a:ext cx="8072494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7" name="Grafik 6" descr="DSCN0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7335"/>
            <a:ext cx="9215470" cy="219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smtClean="0"/>
              <a:t>Gewichts-verlauf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Von Perzentilen und Übergewicht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0034" y="6356350"/>
            <a:ext cx="7858180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r="765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 err="1" smtClean="0"/>
              <a:t>Breast</a:t>
            </a:r>
            <a:r>
              <a:rPr lang="de-CH" dirty="0" smtClean="0"/>
              <a:t> ist </a:t>
            </a:r>
            <a:r>
              <a:rPr lang="de-CH" dirty="0" err="1" smtClean="0"/>
              <a:t>best</a:t>
            </a:r>
            <a:r>
              <a:rPr lang="de-CH" dirty="0" smtClean="0"/>
              <a:t>!</a:t>
            </a:r>
            <a:endParaRPr lang="de-DE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808"/>
            <a:ext cx="8686800" cy="46999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CH" sz="2400" dirty="0" smtClean="0"/>
              <a:t>bester Start ins Leben.</a:t>
            </a:r>
          </a:p>
          <a:p>
            <a:pPr eaLnBrk="1" hangingPunct="1"/>
            <a:r>
              <a:rPr lang="de-CH" sz="2400" dirty="0" smtClean="0"/>
              <a:t>optimale Zusammensetzung der Muttermilch: Deckt die Ernährungsbedürfnisse der ersten sechs Monaten.</a:t>
            </a:r>
          </a:p>
          <a:p>
            <a:pPr eaLnBrk="1" hangingPunct="1"/>
            <a:r>
              <a:rPr lang="de-CH" sz="2400" dirty="0" smtClean="0"/>
              <a:t>enthält bioaktive Substanzen: Enzyme, Immunglobuline, Wachstumsfaktoren, usw.</a:t>
            </a:r>
          </a:p>
          <a:p>
            <a:pPr eaLnBrk="1" hangingPunct="1"/>
            <a:r>
              <a:rPr lang="de-CH" sz="2400" dirty="0" smtClean="0"/>
              <a:t>schützt vor Krankheiten und Allergien.</a:t>
            </a:r>
          </a:p>
          <a:p>
            <a:pPr eaLnBrk="1" hangingPunct="1"/>
            <a:r>
              <a:rPr lang="de-CH" sz="2400" dirty="0" smtClean="0"/>
              <a:t>Gewöhnt Kind an kulturübliche Nahrung.</a:t>
            </a:r>
          </a:p>
          <a:p>
            <a:pPr eaLnBrk="1" hangingPunct="1"/>
            <a:r>
              <a:rPr lang="de-CH" sz="2400" dirty="0" smtClean="0"/>
              <a:t>schenkt Geborgenheit.</a:t>
            </a:r>
          </a:p>
          <a:p>
            <a:pPr eaLnBrk="1" hangingPunct="1"/>
            <a:r>
              <a:rPr lang="de-CH" sz="2400" dirty="0" smtClean="0"/>
              <a:t>ist kostengünstig und praktisch.</a:t>
            </a:r>
          </a:p>
          <a:p>
            <a:pPr eaLnBrk="1" hangingPunct="1"/>
            <a:r>
              <a:rPr lang="de-CH" sz="2400" dirty="0" smtClean="0"/>
              <a:t>usw., usw.</a:t>
            </a:r>
          </a:p>
          <a:p>
            <a:pPr eaLnBrk="1" hangingPunct="1">
              <a:buFontTx/>
              <a:buNone/>
            </a:pPr>
            <a:r>
              <a:rPr lang="de-CH" sz="2400" dirty="0" smtClean="0">
                <a:solidFill>
                  <a:srgbClr val="FF0066"/>
                </a:solidFill>
              </a:rPr>
              <a:t>Aber im Zentrum steht…</a:t>
            </a:r>
          </a:p>
          <a:p>
            <a:pPr eaLnBrk="1" hangingPunct="1">
              <a:buFontTx/>
              <a:buNone/>
            </a:pPr>
            <a:endParaRPr lang="de-DE" sz="2400" dirty="0" smtClean="0">
              <a:solidFill>
                <a:schemeClr val="accent2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2" y="6492875"/>
            <a:ext cx="5454435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DF0A0-2D49-4766-B322-7C7DEFEB144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0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Liebe geht durch den Magen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Füttern des Kleinkindes beeinflusst Beziehung</a:t>
            </a:r>
          </a:p>
          <a:p>
            <a:r>
              <a:rPr lang="de-CH" dirty="0" smtClean="0"/>
              <a:t>Oft gibt es Lob für „gutes, </a:t>
            </a:r>
            <a:br>
              <a:rPr lang="de-CH" dirty="0" smtClean="0"/>
            </a:br>
            <a:r>
              <a:rPr lang="de-CH" dirty="0" smtClean="0"/>
              <a:t>unkompliziertes“ Essen </a:t>
            </a:r>
          </a:p>
          <a:p>
            <a:pPr lvl="1">
              <a:buFont typeface="Wingdings" pitchFamily="2" charset="2"/>
              <a:buChar char="à"/>
            </a:pPr>
            <a:r>
              <a:rPr lang="de-CH" dirty="0" smtClean="0">
                <a:sym typeface="Wingdings"/>
              </a:rPr>
              <a:t>Viel essen ist gut!</a:t>
            </a:r>
          </a:p>
          <a:p>
            <a:r>
              <a:rPr lang="de-CH" dirty="0" smtClean="0">
                <a:sym typeface="Wingdings"/>
              </a:rPr>
              <a:t>Risiko: Schlecht zunehmende Kinder</a:t>
            </a:r>
          </a:p>
          <a:p>
            <a:r>
              <a:rPr lang="de-CH" dirty="0" smtClean="0">
                <a:sym typeface="Wingdings"/>
              </a:rPr>
              <a:t>Der leer gegessene Teller als Bumerang!</a:t>
            </a:r>
          </a:p>
          <a:p>
            <a:r>
              <a:rPr lang="de-CH" dirty="0" smtClean="0">
                <a:sym typeface="Wingdings"/>
              </a:rPr>
              <a:t>Zwang ist die grösste Ess-</a:t>
            </a:r>
            <a:br>
              <a:rPr lang="de-CH" dirty="0" smtClean="0">
                <a:sym typeface="Wingdings"/>
              </a:rPr>
            </a:br>
            <a:r>
              <a:rPr lang="de-CH" dirty="0" smtClean="0">
                <a:sym typeface="Wingdings"/>
              </a:rPr>
              <a:t>Erziehungs-Sünde.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929618" cy="365125"/>
          </a:xfrm>
        </p:spPr>
        <p:txBody>
          <a:bodyPr/>
          <a:lstStyle/>
          <a:p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964521"/>
            <a:ext cx="3757610" cy="40427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CH" dirty="0" smtClean="0"/>
              <a:t>Heute ist Essen:</a:t>
            </a:r>
          </a:p>
          <a:p>
            <a:r>
              <a:rPr lang="de-CH" dirty="0" smtClean="0"/>
              <a:t>Ernährung</a:t>
            </a:r>
          </a:p>
          <a:p>
            <a:r>
              <a:rPr lang="de-CH" dirty="0" smtClean="0"/>
              <a:t>Genuss</a:t>
            </a:r>
          </a:p>
          <a:p>
            <a:r>
              <a:rPr lang="de-CH" dirty="0" smtClean="0"/>
              <a:t>Entfremdung</a:t>
            </a:r>
          </a:p>
          <a:p>
            <a:r>
              <a:rPr lang="de-CH" dirty="0" smtClean="0"/>
              <a:t>Prestige</a:t>
            </a:r>
          </a:p>
          <a:p>
            <a:r>
              <a:rPr lang="de-CH" dirty="0" smtClean="0"/>
              <a:t>Lebensgefühl</a:t>
            </a:r>
          </a:p>
          <a:p>
            <a:r>
              <a:rPr lang="de-CH" dirty="0" smtClean="0"/>
              <a:t>Trend</a:t>
            </a:r>
          </a:p>
          <a:p>
            <a:r>
              <a:rPr lang="de-CH" dirty="0" smtClean="0"/>
              <a:t>Gesundheit</a:t>
            </a:r>
          </a:p>
          <a:p>
            <a:r>
              <a:rPr lang="de-CH" dirty="0" smtClean="0"/>
              <a:t>Schlechtes Gewissen</a:t>
            </a:r>
          </a:p>
          <a:p>
            <a:r>
              <a:rPr lang="de-CH" dirty="0" smtClean="0"/>
              <a:t>Gesellschaftsthema</a:t>
            </a:r>
          </a:p>
          <a:p>
            <a:r>
              <a:rPr lang="de-CH" dirty="0" smtClean="0"/>
              <a:t>...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Essen im Überfluss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AC43-AC7B-49D7-B7AB-5B1AFE848154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7723584" cy="365760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8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Übergewicht bei Kindern in der Schweiz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4"/>
            <a:ext cx="596139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552516"/>
            <a:ext cx="5961391" cy="10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5247"/>
            <a:ext cx="3820470" cy="19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10" y="3093143"/>
            <a:ext cx="3843932" cy="6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60696" y="5906047"/>
            <a:ext cx="347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i="1" dirty="0" smtClean="0"/>
              <a:t>Quelle: 6. Schweizerischer Ernährungsbericht, 2012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27770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Ernährung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utoShape 5" descr="data:image/jpeg;base64,/9j/4AAQSkZJRgABAQAAAQABAAD/2wCEAAkGBxQQEhQUEhIUFBQUFRUUGBUUFBQVFRQUFRQWFhUVFBQYHCggGBolHBQUITEhJSkrLi4uFx8zODMsNygtLisBCgoKDg0OGBAQFywfHBwsLCwsLCwsLCwsLCwsLCwsLiwsLCwsLCwuLCwsLCwsLCwsLCssLCwsLDc3Kys3LCsrK//AABEIAKgBLAMBIgACEQEDEQH/xAAbAAABBQEBAAAAAAAAAAAAAAAEAAECAwUGB//EADwQAAEDAgQDBgQEBQMFAQAAAAEAAhEDBAUSITFBUWEGEyJxgZEyobHRFEJSwSNicuHwB5LxFjNDgqIV/8QAGgEAAgMBAQAAAAAAAAAAAAAAAAECAwQFBv/EACMRAAIDAAICAgMBAQAAAAAAAAABAgMRITEEEhNBIjJRcQX/2gAMAwEAAhEDEQA/APRyU0pymVRYKUpShMUAKU8pkkAPKeVFJAEpSlRToAcFPKikgRKUsyinQIeU+ZRSTAnmSlQSQBMOT5lBOhgSzJZlFJADylKZJMB5SlMkgByVElOmKAEClmTJkAOSmzJiUyTJDlybMmSSAUqMpyVEpgMSkHJiUwTEFuUVIplEYgmKkmQAyZPCSAGSTpIAZJKE8IASSGur+lS/7lVjP6nALNf2tsm73VP0M/RAsNtJYdPtfZOMC6p+pI+oWtZ3dOs3NTe145tIKALkkkkCHTJJJoB5TpkkMCSZJNKYDpJpSKAHSTJIAUpJkkAKUxSSKAGSSTSgYimJSJTFIBiUxKRTFMCJSCRSCQwslJIpIASSSSAGTpFc/wBp+1NOyYSfHUPwsnc/zHgECw269dtMZnuaxvNxAHuVy2M/6g2tDRhNZ3JnwjzeV5PjOMVrx+es8u10bMNb0DdlmvcgZ2OJ/wCpF1VJ7vLSbwDRJH/sVz112huas57iqZ/nd9JWaWFNlTHg76hJkkk8yZPuVWXKx1JN3SXA8ZAOR+E4vVtn56Lyx3TYjk4bH1Qhpq+haZiAENoPVnp+C/6j/CLqnAMfxWbeZZ9l3lndsrMD6bg9jtnNMgryexwxrrYhw1aDB6rW7EGpbOME92fiZOmv5h1UFJFnxHpCdRY6QCNjqnU8KGJOEySYEkyZJAh0kySAHSTIOvew4taJIiZ4Sk5YtJJNhhSWdTxESWv8JHzB2KtN839QVfzIn8UgspIJt5OxlENcpKxMTrkixRSTKZBiJTFIpkCEUxSKiUDQxTgpiUwURhxSScU0pgOkokwq7g+H4oUlHSDkkB43f9zTJHInyAC8Lxa+dWqOc4zJJXedusZys7sbu/yV5u52iUlhOD1FYdEqhx1TuckxkoJF7X6J2UZTMpq+i4AKLGix1LQKfcCAm7zRGMZLfUKDeFiBK9ABafZugDVbIlUXdHktrsrbFsuPooN8FiXJ1FKiA3LG/JE0LcMGnFC9+BuiKV2HCFTpabmCXEgsJ1Go8uP7LRpOXC1buqys00t2iTPwkHdpXc25zAOiC5uaOWmy6FEvaPJyvKh6z1fZamVxpcuQ+arcyVc4opU2RTKqrVymOP8AmgjdTY+VW686LY2J9kkimlVVK4HHVVN52WxW9E6lQNEuIA5lYbL5prPgyDEHyCze1eKBpAnYbLmbPGweMEH3HRZ5z3g11VNcs3O2t6aJpO2mWzzG6xMPxZ1Qzm8LT7nkVqYrXbc2zqdQCYlrt8rhqCOS47D7kMYGEQRvHE81V68GnD0DBbgkvJPJb9OqSFy/Z6mRTaTx1+y6Oi5C4K59htrXnQ7hXysV7y0yFqUawc0Ef8LVCWoyWRzotJTJiUysKRyopEqJS0BSkExKYFDGaJUHOhPUMIKtWkgc+PuT66KUYayE54WVrkN3IGkiTqfRYOL4hLTDiIHJEXjp0bpO54+6wcYgMdpw81e0kjM3rOF7R3Xe1DrIGg/dYbwi72r4yhHOWZvk2w6K2M1VrWx6JnuATOqJEiypUg6Kl9SEnnSUM56eCNK08QW1bMlo9PkVh4M+ZHFddhtmSBI0lU2PDRWtJCzzQIWoCKLQANeARFKhl1Q7aepc7z8lTpcVHDH1PE58HgOSnhdFzX5Z24oG97SZBloN71+w0lo+62OydvWEuraudB2iOiGuA0Ixgvt2Gq2mau0hu4HNbXZTFa1ywOfTbTa0FsB0k6cQp1K0aId182mdNDxj9wFZVd6Mqup+RHTUrjTzCIqPjXnl/usOne6gdETWvgYDZPOI0910k01qOQ04vGG5JIPmfmq6lHzURfMpsz1Dka2fEYjy04riO1HbE1QWUJYzYv2cRyHIJTmok66nPo0cX7SCm4sYZIOp8uAQDcfNVriwHw7iCSuCrYjJgakmJniSvQsPvW0mBrQNAPXzK59jcmdamCgjkb6xua01TTflLiBIMnybvCx34dcTpRq+eR32XpRxMZtDGnEzqmOLRxVT4LXJnB5rhjMrmOM6fC6Rrx0V+Hdn61ZzfAWtnVzhEDjodyu3d2gCpONTw+SPYXuadrYhrQOQj2RAZHFZDsTkbwoNxAn8yCL5NV7JVNvWdTM7g7j90H+OIjVTdWzbJp4JxTN+jcNcJB+6mueovLTIRzL88Qr42JmeVTRpFRJQwvm849E7rlp/MFLUV+rLnFRBVPejmPdOHJ6RxmnWeNlkXlUjQ6ED3jZw59QtJrgUFdiVpgsMs5azOdcaaj21Cw8WrBzXf3WxcW7eXsSFj39AQQJ9ST9SpMgjzXGGZargP8lAl66PtJZDRzRrxXMuWdrk1wfBJ79Ei7RQlRKRPS1lXSCqnIsYTXjMKNSOcKmrQcN2kEbyCjUPGFYDVDazQdiYXqNlTEBeSWTJMDQ7g9QvTez93npgnfY+Y3Wa8vq6N+nSBVzLJh3Cop1oRTaqoLxrTCKLSXBjZPRa1Ck1uwCzBUV7LhPQwGxpjw9pY3NI16EIHDMDawl7nOc9xzHMZWxUrSuX7T40KDN9XaCN1FLWTR0Fd0xB4+w4oW7rmPDsdN49SsHszfmrRe6eJH/ytV9YFzW8tT6ldPxv1w5fmxSmgq/w3v6OUaPbq3UwTyMrz44Rc3FfuG0zmmI2a0c3O5L0mncaTsjrKtLvUT0239vmrJ1+z1lNV3osBey3YWjZgPqRWr75iPCzoxp+p1SxbsvJLqLwyTJa4EjrBGy6cvUKokI+KOdD+aalqZ5ZfMdQcWv3B9D1CBfiTJgmPPb1K9ExzBKdyBm8Lhs4bxyK43HOzvduysY5wdAaYmdNieayWUtM31eQrFz2CHvNHCk9zTs5oJaRzBjVOy5kaL0DBrXuKFKkd2MDT58fmgsawGnXEthj95A0d/UP3VbqeEvlW4cbmLldRZG6Erh9B5a9pHT9x0RLKshUtNdln+F2c81fRuSEBUqQoNqlGiN5uKgbhXDE2nYLm3GU3eEbI0fB0f47yU/xgO8LlalyZU/xZ5o0ODqG3LeQUhWH+Erlm3ZHFXC96o9mLEejUkJdboylqUNfNXXRxWZVVZt2yVq1WIGuxMRyWKUZBXFX1CHFejYjSXJYhbdFXJFsGc0QtrspTHePqEAmlTL2g7ZpgH01WdXowVbg16beqHRLSC1w5tO6pkuDTW0mdpa1rmuwva5oHKN0DdVS0xXySTAgaxzPJbeEENpEUyCx4JY7keR6rmmYe91UuqyA3VxPGNgOax/Z0Fj6MqvamlUJA0Bn0K7zDKYaJbs7X3WHb4c+qS9zYadBIO3BbeG0yxoafT7InLUQ9UujSa5EU6iCa5EByq0kgwVku/QbnqGdGkkHmvouXxnCTXqh73DKNmnotWr4hE8QfZAYm9wiBP3RGWMkFYfQZSbkaWweA6/uh7dzxUcQWmTxBVuDWweIc4MqOnID+YgSR7aqFrTMmdNT7yun4r/FnM857NG1aBx3Ptw91q2YDdtP84lZVqjG1YWrTDht07hWG9zHpCwG3esSrrWsS48gkBrl8ppVLU8qE0WVPGWFNKhKEu75rOp5fdUmkbFcOZcNh41GzuLVxl1hhpOIzBw5tW5dX7nbn0CHDlVOCkXQm0jAdSKZjNVs1rUO6FD/AIAfr+Szupl3yIDyhQK0Bh4P5j7Kl9g4baqPxsPZApCrLFOrLTqD7KrvFHGNDGkOaYJF6YJsZ6paPkjy+cKd1T+iFpM7szmkcoR1Z8gEbLrpnFaMSuSg6mxR14DOyzngpsSMu8audxZuThoV1dyzRYeJUw5paeKiycTjL+jl1GrXbFZrzBWq6rla+m7ht5rFeZKrZejVwbH32rvD4mH4mE6HqORXW2naa3q6l/dn9L/uvP6tMCIO4+aiWkRIMH5+SpnUpF8LHE9go3VOoAQ9rm9HBY+J4i0HK0gkPnTg0HY9Vw9thtUjM2k4tOx5rQtWOYRnY9vm0x7rO6Uui9Wad7R1APPVXrOtr1uUb7cir/xrefuCFklwXIIeVQ8qBv6f62+4VT72n+tvukno8LDUgpzV0Qjq7TsZ8gT+yItmOcR4SR5I4QadT2OwjvP4tTLBJy/qjj5SulrdmqDvyQeYJBXIUqtRvipzScdyB4TH6mbFXntHcs3Mjm3X5cFdXOUVzFlFlak9007vs2Wa0zI5Hf0PFYN7V7sw7Q8ipu7UPdo6vpyLYd7wgb+ubhpc0h2TUmdcvSdwtVHlty9WuDJd4yUdQPSutSd10WHCGifM+a5fDvE7b/IXS0dl0kYjUL5UJ1UKB01QON3ZpU5G5Ib7qE+hw7KcSxOSWMMRueKyu9PEoJpkkTrGv/KiwkHUyqDYgxz9YTl0CeCArVoI4E6+Q6oepf7A9PJIsNbvuKcFZtO6Mz/efRXtugQTuo4BosOnCFJpKBp1dtfv10RTKn2QBY5s8JHVCVcMY4zEeWyLFTTb04q4mRtl80vXRptHN4hh7qcuaMwHAb+3FZTb5vGV2hbxkIG5wijUdmc0Sd40nqoutMkrGdzWMHXiiGEZdENeskTy3Q1G4jSVqgznTWMndNWTcBbFR0oC5paKwgjIuSsLEXaLTv3ObwkdNx6LDxC8EQJk9FEmjlcWgmVk5oWzeWznauEBWdj8JF1dBjhLGtc5w1ggaAH1KrZfEsqYd3NNsgOqVYyDQ6O49IldmeyrbiyY0Ad7RGhjV2XUgjqFoW/ZCi1wcxmUiOJIEcpXR2tsWbR5c1CRekTwTs1RNKm5uaHMaYcNjGoI4ELX/wCmqRGux4QFdhjxBA/qA6H+4WnRMhcvxpuN8q2ObOMvex1Jji5gcR+nMQPQBNbWNKIFJvq3X1lduKYQ13YNdqBDuY39eahd4dklKWjjd9HPUcGa/TIxvm0IpvZtg37v/aPstFrI3TOaOZWfxJUy/G0lKyX0ZdTCGN4N9GhRZb0qbpdlaOvNH03/AMTLUpOa0jwPmQ4iZmPh9d1XfWjKkAbStl9lHjQ9kLZvsjc0aT27j0WEGU2khw1HsUZWwot1pujosa6puBM7rKv+vCxfjww9OQqu2kTORvsEA63a12ZoAPLgRxBHJUgTx1VtN3ArVRe7OJCkilllkMsHgO38p/SVoW4PFRt6uV0H4X6Hz4K7LlJC7FVmrH2jHbVnKCGrI7SO8Df6gfYFarXhZ+LvaAMzQZmJJGUwNdPNTn0VQXJzTdBI2/uq6tcamdt0Vc3NGHfE0gCI1BPXkgPw+clrKjXADM4yAPLqVQbQM1yZPPT0SDVe/D3N4HXXmqZjdAyZdsBukaxmBqh4gaKIMa/L6JDRo06mu3Dfr5IyjcxrOnLksZlePXkjKZk+Xz80gNmlUDgHEanYdOJKmyuX6SdP2WXSeTPMe3T6FH0nAanSfTTqmAXRYDuZ32P1TZOn7qkO16x5eZPREsMifoOKiB2Dgsi5p5H9DqPsjDdhU3VQPEexUoSxlNkdQ1GpKse2Qs5j4RrKshaE9Mr4M2+t9CsC5twunv3CN91h3bE2CZyuJUF3PYTAW2tLMW/xaolx4gbtb81i4XY99XaDqGnMfTYe67+gwNGqrkaalpcGDkqq1vxb7KwV2c1F9aNlBmlIWE1v4sccpHsZ/croLV+pC4l17luWOGmoDh56SuvY4g6LjX/h5UZf0clqDi+FA1VX3TlF9IrsMzDGCVYxgQ0Hknq1crSeQWafj0pOTj0SWspuq2d0flb8z/ZRlD0D4RzOp9VMvXhvKtldY2zSlhJyz761Dp5o9rwdUDjV822pOqua5zWxIY0udBMTAVdSl7JLtksOavLf3QTa4aCXECNyTpyXQ31HOA9uzgD7jkufuqOuokHQgjQ+a6/i2vc0jJF7qzXeGfFGbyE7o6wIqAtcdRseMIM2Q0dsRsRyPA9EhU7syF6atyilJkWk1jNgWzWkAu3UL3Bm1wAXlsayAh7p+emDOrfED9Qrra8j2W321FaoijNPYRjjrXf/ALR91fR7A0h/5nx/S1brLnkn/F9VHCfoAWnZakzNNWs6YGpbw6wrq/Za1qfE0mBGjo+ik+9hx6wmbiHVLBepyHaTsqaVX+Af4bmyA4/CRuM3ELl61s8CS2RMZgNCeUr03ELoENnn9QgnUWOjQKmU8ZONerTz4UnDUhGUXaRx+pXU3VhSfv4Rr4gNPUBczWsn0ngkaEZmmInXkpKSfRFxa7DaVPKATyJhX0jLddmmenqo0qvewI5gxx4x0RLWBggDM48OXKeZUiIqNfSSYb1jjzV9NznCQABwBIWTVpuzEmXdACQ3kPNGUKb2iBTJ/qY4n3SA1zWKXfJJKCIEe8V1N0pJK+ozWrksCAxI6JJK4qRLs7RNPM8j4oDeccfRdA1hPxGB80klVI6FayJLuKfNLQbFJJQZajlcdrFtUkHl9F32C3vf0adUfmaJ8xofokkuX5y/WX8Y30adxiTae8zyCEONT+Q+6SSyeT590bPWLwnXTF9jf/rN/Mw+hn5JXtUOpkt1CSSPH8221SjP+MLKYx5QJS1A8h9FG6thUY5jpyvaWmDBgiDB4JJLzDeS1f0RmWz6VjSZSaTlYIbmJe88YHEnyTMxp7hLaTo/nytPtM+6SS73i+HVZH3ny2bK6YuOl9jdms5zS0tIEwY1HSCdELjOG+AkD0SSWC6Kq8j1j1wZroqLxArGHKJHAfRB3dPQpJL2EOYoy/YELnLTeDyj32Un3UEjkkkrKm3EvXRdRxOOKt/HykkrRFFzeckHVxEhJJIiY+I9o8pazMCZnfZH2+MyBqmSWeyPJZXI0qNQPGh33b9ltWXZJ9YeM5KZA0yy+JmBPwhJJRp7Fe+DcsOyltQ1bTLjze4latCzpN2psHk0JJLQZS05f8Ck0jqkkg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2" name="Inhaltsplatzhalter 5" descr="DSC02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5720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de-CH" dirty="0" smtClean="0"/>
              <a:t>Gewichtsverlauf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5" y="1584654"/>
            <a:ext cx="5126721" cy="383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82488"/>
            <a:ext cx="5070723" cy="37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Eltern in ihrer Kompetenz stärken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35280" cy="4176464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>
                <a:sym typeface="Wingdings"/>
              </a:rPr>
              <a:t>Familiäres Übergewicht kommt nicht nur von den Genen.</a:t>
            </a:r>
          </a:p>
          <a:p>
            <a:r>
              <a:rPr lang="de-CH" dirty="0" smtClean="0">
                <a:sym typeface="Wingdings"/>
              </a:rPr>
              <a:t>Erziehungs- und Bewegungsstil </a:t>
            </a:r>
            <a:r>
              <a:rPr lang="de-CH" dirty="0">
                <a:sym typeface="Wingdings"/>
              </a:rPr>
              <a:t>beeinflusst Ernährungsverhalten </a:t>
            </a:r>
            <a:r>
              <a:rPr lang="de-CH" dirty="0" smtClean="0">
                <a:sym typeface="Wingdings"/>
              </a:rPr>
              <a:t/>
            </a:r>
            <a:br>
              <a:rPr lang="de-CH" dirty="0" smtClean="0">
                <a:sym typeface="Wingdings"/>
              </a:rPr>
            </a:br>
            <a:r>
              <a:rPr lang="de-CH" dirty="0" smtClean="0">
                <a:sym typeface="Wingdings"/>
              </a:rPr>
              <a:t>nachweislich</a:t>
            </a:r>
            <a:r>
              <a:rPr lang="de-CH" dirty="0">
                <a:sym typeface="Wingdings"/>
              </a:rPr>
              <a:t>: autoritativer </a:t>
            </a:r>
            <a:r>
              <a:rPr lang="de-CH" dirty="0" smtClean="0">
                <a:sym typeface="Wingdings"/>
              </a:rPr>
              <a:t/>
            </a:r>
            <a:br>
              <a:rPr lang="de-CH" dirty="0" smtClean="0">
                <a:sym typeface="Wingdings"/>
              </a:rPr>
            </a:br>
            <a:r>
              <a:rPr lang="de-CH" dirty="0" smtClean="0">
                <a:sym typeface="Wingdings"/>
              </a:rPr>
              <a:t>Erziehungsstil </a:t>
            </a:r>
            <a:r>
              <a:rPr lang="de-CH" dirty="0">
                <a:sym typeface="Wingdings"/>
              </a:rPr>
              <a:t>schneidet </a:t>
            </a:r>
            <a:r>
              <a:rPr lang="de-CH" dirty="0" smtClean="0">
                <a:sym typeface="Wingdings"/>
              </a:rPr>
              <a:t/>
            </a:r>
            <a:br>
              <a:rPr lang="de-CH" dirty="0" smtClean="0">
                <a:sym typeface="Wingdings"/>
              </a:rPr>
            </a:br>
            <a:r>
              <a:rPr lang="de-CH" dirty="0" smtClean="0">
                <a:sym typeface="Wingdings"/>
              </a:rPr>
              <a:t>am </a:t>
            </a:r>
            <a:r>
              <a:rPr lang="de-CH" dirty="0">
                <a:sym typeface="Wingdings"/>
              </a:rPr>
              <a:t>besten ab!</a:t>
            </a:r>
          </a:p>
          <a:p>
            <a:r>
              <a:rPr lang="de-CH" dirty="0" smtClean="0">
                <a:sym typeface="Wingdings"/>
              </a:rPr>
              <a:t>Freude </a:t>
            </a:r>
            <a:r>
              <a:rPr lang="de-CH" dirty="0">
                <a:sym typeface="Wingdings"/>
              </a:rPr>
              <a:t>am </a:t>
            </a:r>
            <a:r>
              <a:rPr lang="de-CH" dirty="0" smtClean="0">
                <a:sym typeface="Wingdings"/>
              </a:rPr>
              <a:t>Essen: Vorbild </a:t>
            </a:r>
            <a:br>
              <a:rPr lang="de-CH" dirty="0" smtClean="0">
                <a:sym typeface="Wingdings"/>
              </a:rPr>
            </a:br>
            <a:r>
              <a:rPr lang="de-CH" dirty="0" smtClean="0">
                <a:sym typeface="Wingdings"/>
              </a:rPr>
              <a:t>von Mama </a:t>
            </a:r>
            <a:r>
              <a:rPr lang="de-CH" dirty="0">
                <a:sym typeface="Wingdings"/>
              </a:rPr>
              <a:t>und Papa, </a:t>
            </a:r>
            <a:br>
              <a:rPr lang="de-CH" dirty="0">
                <a:sym typeface="Wingdings"/>
              </a:rPr>
            </a:br>
            <a:r>
              <a:rPr lang="de-CH" dirty="0">
                <a:sym typeface="Wingdings"/>
              </a:rPr>
              <a:t>Schwester und Bruder</a:t>
            </a:r>
            <a:r>
              <a:rPr lang="de-CH" dirty="0" smtClean="0">
                <a:sym typeface="Wingdings"/>
              </a:rPr>
              <a:t>.</a:t>
            </a:r>
            <a:endParaRPr lang="de-CH" dirty="0" smtClean="0"/>
          </a:p>
          <a:p>
            <a:r>
              <a:rPr lang="de-CH" dirty="0" smtClean="0">
                <a:solidFill>
                  <a:srgbClr val="FF0000"/>
                </a:solidFill>
              </a:rPr>
              <a:t>Gutes Angebot und 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Vorbild tragen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langfristig.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373180" cy="365760"/>
          </a:xfrm>
        </p:spPr>
        <p:txBody>
          <a:bodyPr/>
          <a:lstStyle/>
          <a:p>
            <a:r>
              <a:rPr lang="de-CH" dirty="0" smtClean="0"/>
              <a:t>SVM/ASISP, RG-Tagung 2013, Gabi Eugster: Spezielle Ernährungsgewohnheiten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401080" cy="864096"/>
          </a:xfrm>
        </p:spPr>
        <p:txBody>
          <a:bodyPr>
            <a:noAutofit/>
          </a:bodyPr>
          <a:lstStyle/>
          <a:p>
            <a:pPr eaLnBrk="1" hangingPunct="1"/>
            <a:r>
              <a:rPr lang="de-CH" dirty="0" smtClean="0"/>
              <a:t>…der Instinkt des Kindes</a:t>
            </a:r>
            <a:endParaRPr lang="de-DE" dirty="0" smtClean="0"/>
          </a:p>
        </p:txBody>
      </p:sp>
      <p:pic>
        <p:nvPicPr>
          <p:cNvPr id="6147" name="Picture 7" descr="HPIM237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038600" cy="3041415"/>
          </a:xfr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Jedes Baby kommt mit einem angeborenen Instinkt zur Welt.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Das Baby weiss, wie viel Nahrung es braucht.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Das Baby signalisiert, wann es Hunger hat und wann es satt ist.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/>
              <a:t>Stillen nach Bedarf schützt den kindlichen Instinkt.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dirty="0" smtClean="0">
                <a:solidFill>
                  <a:srgbClr val="FF0066"/>
                </a:solidFill>
              </a:rPr>
              <a:t>Diesen Instinkt gilt es (möglichst lange) zu erhalten!</a:t>
            </a:r>
            <a:endParaRPr lang="de-DE" sz="2400" dirty="0" smtClean="0">
              <a:solidFill>
                <a:srgbClr val="FF00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407944"/>
            <a:ext cx="8462174" cy="365125"/>
          </a:xfrm>
        </p:spPr>
        <p:txBody>
          <a:bodyPr/>
          <a:lstStyle/>
          <a:p>
            <a:pPr algn="l">
              <a:defRPr/>
            </a:pPr>
            <a:r>
              <a:rPr lang="de-CH" dirty="0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426D-EAC6-421E-993C-EEBFE995F37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9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Ernährungsgewohnheiten werden (auch) von aussen geprägt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929618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00986647"/>
              </p:ext>
            </p:extLst>
          </p:nvPr>
        </p:nvGraphicFramePr>
        <p:xfrm>
          <a:off x="214282" y="1571612"/>
          <a:ext cx="847725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9FA0D-1F8F-47FF-B9B6-623A49BEC39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2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3000396" cy="1582621"/>
          </a:xfrm>
        </p:spPr>
        <p:txBody>
          <a:bodyPr>
            <a:normAutofit/>
          </a:bodyPr>
          <a:lstStyle/>
          <a:p>
            <a:r>
              <a:rPr lang="de-CH" sz="3200" dirty="0" smtClean="0"/>
              <a:t>Schwangerschaft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214282" y="2857496"/>
            <a:ext cx="2209800" cy="2179320"/>
          </a:xfrm>
        </p:spPr>
        <p:txBody>
          <a:bodyPr>
            <a:normAutofit/>
          </a:bodyPr>
          <a:lstStyle/>
          <a:p>
            <a:r>
              <a:rPr lang="de-CH" sz="2000" dirty="0" smtClean="0"/>
              <a:t>Die erste Prägung geschieht schon im Mutterleib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6500858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363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r>
              <a:rPr lang="de-CH" dirty="0" smtClean="0"/>
              <a:t>Schwangerschaft: </a:t>
            </a:r>
            <a:br>
              <a:rPr lang="de-CH" dirty="0" smtClean="0"/>
            </a:br>
            <a:r>
              <a:rPr lang="de-CH" sz="3600" dirty="0" smtClean="0"/>
              <a:t>Erstes Geschmackstraining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71744"/>
            <a:ext cx="4834880" cy="3752856"/>
          </a:xfrm>
        </p:spPr>
        <p:txBody>
          <a:bodyPr>
            <a:normAutofit/>
          </a:bodyPr>
          <a:lstStyle/>
          <a:p>
            <a:r>
              <a:rPr lang="de-CH" dirty="0" smtClean="0"/>
              <a:t>Geruchs- und Geschmacksstoffe diffundieren in Fruchtwasser.</a:t>
            </a:r>
          </a:p>
          <a:p>
            <a:pPr>
              <a:buNone/>
            </a:pPr>
            <a:r>
              <a:rPr lang="de-CH" dirty="0" smtClean="0"/>
              <a:t>	</a:t>
            </a:r>
            <a:r>
              <a:rPr lang="de-CH" dirty="0" smtClean="0">
                <a:sym typeface="Wingdings"/>
              </a:rPr>
              <a:t> Versuchspersonen konnten den Geruch von Knoblauch </a:t>
            </a:r>
            <a:r>
              <a:rPr lang="en-US" sz="2800" dirty="0" err="1" smtClean="0"/>
              <a:t>sowie</a:t>
            </a:r>
            <a:r>
              <a:rPr lang="en-US" sz="2800" dirty="0" smtClean="0"/>
              <a:t> von </a:t>
            </a:r>
            <a:r>
              <a:rPr lang="en-US" sz="2800" dirty="0" err="1" smtClean="0"/>
              <a:t>Kümmel</a:t>
            </a:r>
            <a:r>
              <a:rPr lang="en-US" sz="2800" dirty="0" smtClean="0"/>
              <a:t> und Curry </a:t>
            </a:r>
            <a:r>
              <a:rPr lang="en-US" dirty="0" err="1" smtClean="0"/>
              <a:t>wahrnehmen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100" i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8072494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24780"/>
          </a:xfrm>
        </p:spPr>
        <p:txBody>
          <a:bodyPr>
            <a:normAutofit/>
          </a:bodyPr>
          <a:lstStyle/>
          <a:p>
            <a:r>
              <a:rPr lang="de-CH" dirty="0" smtClean="0"/>
              <a:t>Schwangerschaft: </a:t>
            </a:r>
            <a:br>
              <a:rPr lang="de-CH" dirty="0" smtClean="0"/>
            </a:br>
            <a:r>
              <a:rPr lang="de-CH" sz="5400" dirty="0" smtClean="0"/>
              <a:t>Erstes Geschmackstraining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43182"/>
            <a:ext cx="5482952" cy="3681418"/>
          </a:xfrm>
        </p:spPr>
        <p:txBody>
          <a:bodyPr/>
          <a:lstStyle/>
          <a:p>
            <a:r>
              <a:rPr lang="de-CH" dirty="0" smtClean="0"/>
              <a:t>Fötus entwickelt sehr früh Geruchs- und Geschmackssinn.</a:t>
            </a:r>
          </a:p>
          <a:p>
            <a:r>
              <a:rPr lang="de-CH" dirty="0" smtClean="0"/>
              <a:t>Neugeborene im Alter von 3 Tagen kennen Geschmack und Geruch des Fruchtwassers ihrer Mutter und bevorzugen diesen (3).</a:t>
            </a:r>
          </a:p>
          <a:p>
            <a:endParaRPr lang="de-CH" dirty="0" smtClean="0"/>
          </a:p>
          <a:p>
            <a:pPr>
              <a:buNone/>
            </a:pPr>
            <a:endParaRPr lang="de-CH" sz="1000" i="1" dirty="0" smtClean="0"/>
          </a:p>
          <a:p>
            <a:pPr>
              <a:buNone/>
            </a:pPr>
            <a:endParaRPr lang="de-CH" sz="1000" i="1" dirty="0" smtClean="0"/>
          </a:p>
          <a:p>
            <a:pPr>
              <a:buNone/>
            </a:pPr>
            <a:endParaRPr lang="de-DE" sz="1000" i="1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715304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4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24780"/>
          </a:xfrm>
        </p:spPr>
        <p:txBody>
          <a:bodyPr>
            <a:normAutofit/>
          </a:bodyPr>
          <a:lstStyle/>
          <a:p>
            <a:r>
              <a:rPr lang="de-CH" dirty="0" smtClean="0"/>
              <a:t>Schwangerschaft: </a:t>
            </a:r>
            <a:br>
              <a:rPr lang="de-CH" dirty="0" smtClean="0"/>
            </a:br>
            <a:r>
              <a:rPr lang="de-CH" sz="5400" dirty="0" smtClean="0"/>
              <a:t>Erstes Geschmackstraining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43182"/>
            <a:ext cx="5400684" cy="3681418"/>
          </a:xfrm>
        </p:spPr>
        <p:txBody>
          <a:bodyPr/>
          <a:lstStyle/>
          <a:p>
            <a:r>
              <a:rPr lang="de-CH" dirty="0" smtClean="0"/>
              <a:t>Babys, deren Mütter während der Schwangerschaft Karottensaft getrunken haben, akzeptierten in der Phase der Beikost </a:t>
            </a:r>
            <a:r>
              <a:rPr lang="de-CH" dirty="0" err="1" smtClean="0"/>
              <a:t>Karottenmus</a:t>
            </a:r>
            <a:r>
              <a:rPr lang="de-CH" dirty="0" smtClean="0"/>
              <a:t> eher (4).</a:t>
            </a:r>
          </a:p>
          <a:p>
            <a:r>
              <a:rPr lang="de-CH" dirty="0" smtClean="0"/>
              <a:t>Aber: Das ist keine „Methode“ </a:t>
            </a:r>
            <a:br>
              <a:rPr lang="de-CH" dirty="0" smtClean="0"/>
            </a:br>
            <a:r>
              <a:rPr lang="de-CH" dirty="0" smtClean="0"/>
              <a:t>mit „Erfolgsgarantie“!</a:t>
            </a:r>
          </a:p>
          <a:p>
            <a:endParaRPr lang="de-CH" sz="1000" i="1" dirty="0" smtClean="0"/>
          </a:p>
          <a:p>
            <a:endParaRPr lang="de-CH" sz="1000" i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715304" cy="365125"/>
          </a:xfrm>
        </p:spPr>
        <p:txBody>
          <a:bodyPr/>
          <a:lstStyle/>
          <a:p>
            <a:r>
              <a:rPr lang="de-CH" smtClean="0"/>
              <a:t>Gabi Eugster: Von der Brust zum Big Mac, Teufen, September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7AEB-8C94-4750-B496-35148447FB5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2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1368</Words>
  <Application>Microsoft Office PowerPoint</Application>
  <PresentationFormat>Bildschirmpräsentation (4:3)</PresentationFormat>
  <Paragraphs>233</Paragraphs>
  <Slides>35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Hyperion</vt:lpstr>
      <vt:lpstr>Von der Brust zum Big Mac</vt:lpstr>
      <vt:lpstr>PowerPoint-Präsentation</vt:lpstr>
      <vt:lpstr>Breast ist best!</vt:lpstr>
      <vt:lpstr>…der Instinkt des Kindes</vt:lpstr>
      <vt:lpstr>Ernährungsgewohnheiten werden (auch) von aussen geprägt</vt:lpstr>
      <vt:lpstr>Schwangerschaft</vt:lpstr>
      <vt:lpstr>Schwangerschaft:  Erstes Geschmackstraining</vt:lpstr>
      <vt:lpstr>Schwangerschaft:  Erstes Geschmackstraining</vt:lpstr>
      <vt:lpstr>Schwangerschaft:  Erstes Geschmackstraining</vt:lpstr>
      <vt:lpstr>Stillzeit</vt:lpstr>
      <vt:lpstr>Angeborene Geschmacks- präferenzen</vt:lpstr>
      <vt:lpstr>PowerPoint-Präsentation</vt:lpstr>
      <vt:lpstr>Muttermilch schmeckt vertraut </vt:lpstr>
      <vt:lpstr>Muttermilch schmeckt anders</vt:lpstr>
      <vt:lpstr>Muttermilch schmeckt anders</vt:lpstr>
      <vt:lpstr>Negative Prägung</vt:lpstr>
      <vt:lpstr>Beikost</vt:lpstr>
      <vt:lpstr>„Bei-Kost“  ≠  Hauptkost</vt:lpstr>
      <vt:lpstr>„Bei-Kost“  ≠  Hauptkost</vt:lpstr>
      <vt:lpstr>„Natürliche“ Nahrung für den Menschen</vt:lpstr>
      <vt:lpstr>„Ich bin bereit“</vt:lpstr>
      <vt:lpstr>Karotten, Kürbis oder Bananen</vt:lpstr>
      <vt:lpstr>Vielseitige  Ernährung</vt:lpstr>
      <vt:lpstr>Vielfalt versus  Einheitsbrei</vt:lpstr>
      <vt:lpstr>Neophobie</vt:lpstr>
      <vt:lpstr>Fertigbrei und Kindernahrungsmittel</vt:lpstr>
      <vt:lpstr>„Ich will keinen Brei“</vt:lpstr>
      <vt:lpstr>Knabbern gewöhnt an späteres Essen</vt:lpstr>
      <vt:lpstr>Gewichts-verlauf</vt:lpstr>
      <vt:lpstr>Liebe geht durch den Magen</vt:lpstr>
      <vt:lpstr>Essen im Überfluss</vt:lpstr>
      <vt:lpstr>Übergewicht bei Kindern in der Schweiz</vt:lpstr>
      <vt:lpstr>Ernährung</vt:lpstr>
      <vt:lpstr>Gewichtsverlauf</vt:lpstr>
      <vt:lpstr>Eltern in ihrer Kompetenz stärken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will gelernt sein</dc:title>
  <dc:creator>Gabi Eugster</dc:creator>
  <cp:lastModifiedBy>Gabi</cp:lastModifiedBy>
  <cp:revision>37</cp:revision>
  <dcterms:created xsi:type="dcterms:W3CDTF">2009-09-04T08:13:05Z</dcterms:created>
  <dcterms:modified xsi:type="dcterms:W3CDTF">2013-10-31T09:30:14Z</dcterms:modified>
</cp:coreProperties>
</file>